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7"/>
  </p:notesMasterIdLst>
  <p:handoutMasterIdLst>
    <p:handoutMasterId r:id="rId38"/>
  </p:handoutMasterIdLst>
  <p:sldIdLst>
    <p:sldId id="257" r:id="rId5"/>
    <p:sldId id="277" r:id="rId6"/>
    <p:sldId id="269" r:id="rId7"/>
    <p:sldId id="305" r:id="rId8"/>
    <p:sldId id="306" r:id="rId9"/>
    <p:sldId id="287" r:id="rId10"/>
    <p:sldId id="280" r:id="rId11"/>
    <p:sldId id="289" r:id="rId12"/>
    <p:sldId id="290" r:id="rId13"/>
    <p:sldId id="291" r:id="rId14"/>
    <p:sldId id="310" r:id="rId15"/>
    <p:sldId id="295" r:id="rId16"/>
    <p:sldId id="297" r:id="rId17"/>
    <p:sldId id="309" r:id="rId18"/>
    <p:sldId id="311" r:id="rId19"/>
    <p:sldId id="296" r:id="rId20"/>
    <p:sldId id="312" r:id="rId21"/>
    <p:sldId id="298" r:id="rId22"/>
    <p:sldId id="313" r:id="rId23"/>
    <p:sldId id="299" r:id="rId24"/>
    <p:sldId id="301" r:id="rId25"/>
    <p:sldId id="303" r:id="rId26"/>
    <p:sldId id="314" r:id="rId27"/>
    <p:sldId id="315" r:id="rId28"/>
    <p:sldId id="304" r:id="rId29"/>
    <p:sldId id="308" r:id="rId30"/>
    <p:sldId id="316" r:id="rId31"/>
    <p:sldId id="319" r:id="rId32"/>
    <p:sldId id="318" r:id="rId33"/>
    <p:sldId id="317" r:id="rId34"/>
    <p:sldId id="320" r:id="rId35"/>
    <p:sldId id="30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2C567A"/>
    <a:srgbClr val="0D1D51"/>
    <a:srgbClr val="007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87949" autoAdjust="0"/>
  </p:normalViewPr>
  <p:slideViewPr>
    <p:cSldViewPr snapToGrid="0" showGuides="1">
      <p:cViewPr varScale="1">
        <p:scale>
          <a:sx n="113" d="100"/>
          <a:sy n="113" d="100"/>
        </p:scale>
        <p:origin x="440" y="17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24E884-6B76-43A5-AFA2-03603054FF3F}" type="doc">
      <dgm:prSet loTypeId="urn:microsoft.com/office/officeart/2005/8/layout/vList4" loCatId="list" qsTypeId="urn:microsoft.com/office/officeart/2005/8/quickstyle/simple1" qsCatId="simple" csTypeId="urn:microsoft.com/office/officeart/2005/8/colors/accent0_1" csCatId="mainScheme" phldr="1"/>
      <dgm:spPr/>
      <dgm:t>
        <a:bodyPr/>
        <a:lstStyle/>
        <a:p>
          <a:endParaRPr lang="es-AR"/>
        </a:p>
      </dgm:t>
    </dgm:pt>
    <dgm:pt modelId="{2534C8F6-0856-4173-94E3-C12BC27D4747}">
      <dgm:prSet phldrT="[Text]"/>
      <dgm:spPr/>
      <dgm:t>
        <a:bodyPr/>
        <a:lstStyle/>
        <a:p>
          <a:r>
            <a:rPr lang="es-ES" dirty="0"/>
            <a:t>INTRODUCCIÓN</a:t>
          </a:r>
          <a:endParaRPr lang="es-AR" dirty="0"/>
        </a:p>
      </dgm:t>
    </dgm:pt>
    <dgm:pt modelId="{134701BC-D84A-4B9F-B23F-7ED1322BBAF7}" type="parTrans" cxnId="{776F151F-BB04-4869-956B-0363A11D24B3}">
      <dgm:prSet/>
      <dgm:spPr/>
      <dgm:t>
        <a:bodyPr/>
        <a:lstStyle/>
        <a:p>
          <a:endParaRPr lang="es-AR"/>
        </a:p>
      </dgm:t>
    </dgm:pt>
    <dgm:pt modelId="{B0C6EF2E-526D-4536-A5A1-D7F0BB8E205D}" type="sibTrans" cxnId="{776F151F-BB04-4869-956B-0363A11D24B3}">
      <dgm:prSet/>
      <dgm:spPr/>
      <dgm:t>
        <a:bodyPr/>
        <a:lstStyle/>
        <a:p>
          <a:endParaRPr lang="es-AR"/>
        </a:p>
      </dgm:t>
    </dgm:pt>
    <dgm:pt modelId="{EFD5FD33-BCC7-4172-BAA9-C65A570B3633}">
      <dgm:prSet phldrT="[Text]"/>
      <dgm:spPr/>
      <dgm:t>
        <a:bodyPr/>
        <a:lstStyle/>
        <a:p>
          <a:r>
            <a:rPr lang="es-ES" dirty="0"/>
            <a:t>Descripción del problema</a:t>
          </a:r>
          <a:endParaRPr lang="es-AR" dirty="0"/>
        </a:p>
      </dgm:t>
    </dgm:pt>
    <dgm:pt modelId="{1A59F6C3-7628-47F5-906F-EC9DFFB5FCF9}" type="parTrans" cxnId="{1C29EA98-8A28-4C7D-918D-3E80096DCCE0}">
      <dgm:prSet/>
      <dgm:spPr/>
      <dgm:t>
        <a:bodyPr/>
        <a:lstStyle/>
        <a:p>
          <a:endParaRPr lang="es-AR"/>
        </a:p>
      </dgm:t>
    </dgm:pt>
    <dgm:pt modelId="{C66BB424-92DE-4406-80CF-98C58192724A}" type="sibTrans" cxnId="{1C29EA98-8A28-4C7D-918D-3E80096DCCE0}">
      <dgm:prSet/>
      <dgm:spPr/>
      <dgm:t>
        <a:bodyPr/>
        <a:lstStyle/>
        <a:p>
          <a:endParaRPr lang="es-AR"/>
        </a:p>
      </dgm:t>
    </dgm:pt>
    <dgm:pt modelId="{2EC2A9FC-00F4-45CC-A853-7094A69FAE21}">
      <dgm:prSet phldrT="[Text]"/>
      <dgm:spPr/>
      <dgm:t>
        <a:bodyPr/>
        <a:lstStyle/>
        <a:p>
          <a:r>
            <a:rPr lang="es-ES" dirty="0"/>
            <a:t>Descripción del </a:t>
          </a:r>
          <a:r>
            <a:rPr lang="es-ES" dirty="0" err="1"/>
            <a:t>dataset</a:t>
          </a:r>
          <a:endParaRPr lang="es-AR" dirty="0"/>
        </a:p>
      </dgm:t>
    </dgm:pt>
    <dgm:pt modelId="{5D2C5E2A-3C0E-4847-AA0B-DE20501ED57A}" type="parTrans" cxnId="{51689AF9-B8AE-4660-A883-CBFA4AAFBC5D}">
      <dgm:prSet/>
      <dgm:spPr/>
      <dgm:t>
        <a:bodyPr/>
        <a:lstStyle/>
        <a:p>
          <a:endParaRPr lang="es-AR"/>
        </a:p>
      </dgm:t>
    </dgm:pt>
    <dgm:pt modelId="{1ECC60A6-3148-4F60-AA90-FA7823BF7181}" type="sibTrans" cxnId="{51689AF9-B8AE-4660-A883-CBFA4AAFBC5D}">
      <dgm:prSet/>
      <dgm:spPr/>
      <dgm:t>
        <a:bodyPr/>
        <a:lstStyle/>
        <a:p>
          <a:endParaRPr lang="es-AR"/>
        </a:p>
      </dgm:t>
    </dgm:pt>
    <dgm:pt modelId="{7E6E8A6A-7298-4311-A166-5C10363007FF}">
      <dgm:prSet phldrT="[Text]"/>
      <dgm:spPr/>
      <dgm:t>
        <a:bodyPr/>
        <a:lstStyle/>
        <a:p>
          <a:r>
            <a:rPr lang="es-ES" dirty="0"/>
            <a:t>PROCEDIMIENTO </a:t>
          </a:r>
          <a:endParaRPr lang="es-AR" dirty="0"/>
        </a:p>
      </dgm:t>
    </dgm:pt>
    <dgm:pt modelId="{8433D253-BAB0-4D8B-8B92-77389EC734AA}" type="parTrans" cxnId="{FED14959-6B49-4D42-ADEF-AA3B682BF5CC}">
      <dgm:prSet/>
      <dgm:spPr/>
      <dgm:t>
        <a:bodyPr/>
        <a:lstStyle/>
        <a:p>
          <a:endParaRPr lang="es-AR"/>
        </a:p>
      </dgm:t>
    </dgm:pt>
    <dgm:pt modelId="{2947BFED-EF30-48D3-A7E2-8F4893D482DE}" type="sibTrans" cxnId="{FED14959-6B49-4D42-ADEF-AA3B682BF5CC}">
      <dgm:prSet/>
      <dgm:spPr/>
      <dgm:t>
        <a:bodyPr/>
        <a:lstStyle/>
        <a:p>
          <a:endParaRPr lang="es-AR"/>
        </a:p>
      </dgm:t>
    </dgm:pt>
    <dgm:pt modelId="{2F6A6A8F-2697-49F2-B274-7E7F63009B93}">
      <dgm:prSet phldrT="[Text]"/>
      <dgm:spPr/>
      <dgm:t>
        <a:bodyPr/>
        <a:lstStyle/>
        <a:p>
          <a:r>
            <a:rPr lang="es-ES" dirty="0"/>
            <a:t>Pasos iniciales</a:t>
          </a:r>
          <a:endParaRPr lang="es-AR" dirty="0"/>
        </a:p>
      </dgm:t>
    </dgm:pt>
    <dgm:pt modelId="{9848CB81-8848-490F-B25D-865E747EC416}" type="parTrans" cxnId="{3EB0D29A-F6CA-4D68-8DA6-BC791F62FB92}">
      <dgm:prSet/>
      <dgm:spPr/>
      <dgm:t>
        <a:bodyPr/>
        <a:lstStyle/>
        <a:p>
          <a:endParaRPr lang="es-AR"/>
        </a:p>
      </dgm:t>
    </dgm:pt>
    <dgm:pt modelId="{6E4BD146-F661-46F5-A6F3-0521B950C6BD}" type="sibTrans" cxnId="{3EB0D29A-F6CA-4D68-8DA6-BC791F62FB92}">
      <dgm:prSet/>
      <dgm:spPr/>
      <dgm:t>
        <a:bodyPr/>
        <a:lstStyle/>
        <a:p>
          <a:endParaRPr lang="es-AR"/>
        </a:p>
      </dgm:t>
    </dgm:pt>
    <dgm:pt modelId="{9A4CF030-1D3B-4FB6-B666-4328D6F459D6}">
      <dgm:prSet phldrT="[Text]"/>
      <dgm:spPr/>
      <dgm:t>
        <a:bodyPr/>
        <a:lstStyle/>
        <a:p>
          <a:r>
            <a:rPr lang="es-ES" dirty="0"/>
            <a:t>Limpieza del </a:t>
          </a:r>
          <a:r>
            <a:rPr lang="es-ES" dirty="0" err="1"/>
            <a:t>dataset</a:t>
          </a:r>
          <a:endParaRPr lang="es-AR" dirty="0"/>
        </a:p>
      </dgm:t>
    </dgm:pt>
    <dgm:pt modelId="{1663CB64-26CC-4528-AC4D-339E8BF5E2AD}" type="parTrans" cxnId="{79F8AD27-1CAB-4D49-99C6-7D64B4CE02E2}">
      <dgm:prSet/>
      <dgm:spPr/>
      <dgm:t>
        <a:bodyPr/>
        <a:lstStyle/>
        <a:p>
          <a:endParaRPr lang="es-AR"/>
        </a:p>
      </dgm:t>
    </dgm:pt>
    <dgm:pt modelId="{DB52A208-BFE0-48BF-ABAE-1AF15CA8A862}" type="sibTrans" cxnId="{79F8AD27-1CAB-4D49-99C6-7D64B4CE02E2}">
      <dgm:prSet/>
      <dgm:spPr/>
      <dgm:t>
        <a:bodyPr/>
        <a:lstStyle/>
        <a:p>
          <a:endParaRPr lang="es-AR"/>
        </a:p>
      </dgm:t>
    </dgm:pt>
    <dgm:pt modelId="{39161140-B483-48E4-8BCC-36D7274BDBE7}">
      <dgm:prSet phldrT="[Text]"/>
      <dgm:spPr/>
      <dgm:t>
        <a:bodyPr/>
        <a:lstStyle/>
        <a:p>
          <a:r>
            <a:rPr lang="es-AR" dirty="0"/>
            <a:t>IMPUTACIÓN DE VALORES</a:t>
          </a:r>
        </a:p>
      </dgm:t>
    </dgm:pt>
    <dgm:pt modelId="{2498269A-E74E-4F4B-8D59-9A66542A3D76}" type="parTrans" cxnId="{EDED6E45-CE43-46F6-84E0-F3660E6D8C54}">
      <dgm:prSet/>
      <dgm:spPr/>
      <dgm:t>
        <a:bodyPr/>
        <a:lstStyle/>
        <a:p>
          <a:endParaRPr lang="es-AR"/>
        </a:p>
      </dgm:t>
    </dgm:pt>
    <dgm:pt modelId="{316F373F-9805-4F54-8262-10CA0EFF4445}" type="sibTrans" cxnId="{EDED6E45-CE43-46F6-84E0-F3660E6D8C54}">
      <dgm:prSet/>
      <dgm:spPr/>
      <dgm:t>
        <a:bodyPr/>
        <a:lstStyle/>
        <a:p>
          <a:endParaRPr lang="es-AR"/>
        </a:p>
      </dgm:t>
    </dgm:pt>
    <dgm:pt modelId="{0C378E70-77FD-4FDB-AD6D-51493D3C338C}">
      <dgm:prSet phldrT="[Text]"/>
      <dgm:spPr/>
      <dgm:t>
        <a:bodyPr/>
        <a:lstStyle/>
        <a:p>
          <a:r>
            <a:rPr lang="es-ES" dirty="0"/>
            <a:t>Criterios para imputar</a:t>
          </a:r>
          <a:endParaRPr lang="es-AR" dirty="0"/>
        </a:p>
      </dgm:t>
    </dgm:pt>
    <dgm:pt modelId="{7EB1DC33-8F7A-456C-946E-F98B98E18273}" type="parTrans" cxnId="{5365972A-704C-4908-B166-462989399790}">
      <dgm:prSet/>
      <dgm:spPr/>
      <dgm:t>
        <a:bodyPr/>
        <a:lstStyle/>
        <a:p>
          <a:endParaRPr lang="es-AR"/>
        </a:p>
      </dgm:t>
    </dgm:pt>
    <dgm:pt modelId="{1EAC1D1C-2FCF-4897-992B-44A3AB35B60A}" type="sibTrans" cxnId="{5365972A-704C-4908-B166-462989399790}">
      <dgm:prSet/>
      <dgm:spPr/>
      <dgm:t>
        <a:bodyPr/>
        <a:lstStyle/>
        <a:p>
          <a:endParaRPr lang="es-AR"/>
        </a:p>
      </dgm:t>
    </dgm:pt>
    <dgm:pt modelId="{49345F4F-B9F9-4109-BFFE-2E20002A95E0}">
      <dgm:prSet phldrT="[Text]"/>
      <dgm:spPr/>
      <dgm:t>
        <a:bodyPr/>
        <a:lstStyle/>
        <a:p>
          <a:r>
            <a:rPr lang="es-ES" dirty="0"/>
            <a:t>ANÁLISIS Y CONCLUSIONES</a:t>
          </a:r>
          <a:endParaRPr lang="es-AR" dirty="0"/>
        </a:p>
      </dgm:t>
    </dgm:pt>
    <dgm:pt modelId="{7258AE17-DCE8-4BA2-8252-88C21D25E326}" type="parTrans" cxnId="{9AA69625-71AF-43ED-9AB6-B938F0A41C78}">
      <dgm:prSet/>
      <dgm:spPr/>
      <dgm:t>
        <a:bodyPr/>
        <a:lstStyle/>
        <a:p>
          <a:endParaRPr lang="es-AR"/>
        </a:p>
      </dgm:t>
    </dgm:pt>
    <dgm:pt modelId="{BE42B326-CD7C-48C5-B49E-0C5D16C0D245}" type="sibTrans" cxnId="{9AA69625-71AF-43ED-9AB6-B938F0A41C78}">
      <dgm:prSet/>
      <dgm:spPr/>
      <dgm:t>
        <a:bodyPr/>
        <a:lstStyle/>
        <a:p>
          <a:endParaRPr lang="es-AR"/>
        </a:p>
      </dgm:t>
    </dgm:pt>
    <dgm:pt modelId="{B4BE191E-8626-46BE-A70D-CBA1F6209727}">
      <dgm:prSet phldrT="[Text]"/>
      <dgm:spPr/>
      <dgm:t>
        <a:bodyPr/>
        <a:lstStyle/>
        <a:p>
          <a:r>
            <a:rPr lang="es-ES" dirty="0"/>
            <a:t>Modo de imputar por variable</a:t>
          </a:r>
          <a:endParaRPr lang="es-AR" dirty="0"/>
        </a:p>
      </dgm:t>
    </dgm:pt>
    <dgm:pt modelId="{51B295B7-5738-41FC-8612-A198817D2BDE}" type="sibTrans" cxnId="{D1A63616-79A3-4128-953F-35F743C5D8FF}">
      <dgm:prSet/>
      <dgm:spPr/>
      <dgm:t>
        <a:bodyPr/>
        <a:lstStyle/>
        <a:p>
          <a:endParaRPr lang="es-AR"/>
        </a:p>
      </dgm:t>
    </dgm:pt>
    <dgm:pt modelId="{62C6CEC0-7853-43C9-88A8-618A64900AA4}" type="parTrans" cxnId="{D1A63616-79A3-4128-953F-35F743C5D8FF}">
      <dgm:prSet/>
      <dgm:spPr/>
      <dgm:t>
        <a:bodyPr/>
        <a:lstStyle/>
        <a:p>
          <a:endParaRPr lang="es-AR"/>
        </a:p>
      </dgm:t>
    </dgm:pt>
    <dgm:pt modelId="{33324276-0845-47CF-81F4-0A2FC3E25F79}">
      <dgm:prSet phldrT="[Text]"/>
      <dgm:spPr/>
      <dgm:t>
        <a:bodyPr/>
        <a:lstStyle/>
        <a:p>
          <a:r>
            <a:rPr lang="es-AR" dirty="0"/>
            <a:t>Manejo de los </a:t>
          </a:r>
          <a:r>
            <a:rPr lang="es-AR" dirty="0" err="1"/>
            <a:t>outliers</a:t>
          </a:r>
          <a:endParaRPr lang="es-AR" dirty="0"/>
        </a:p>
      </dgm:t>
    </dgm:pt>
    <dgm:pt modelId="{DAA9CCB5-FECF-4DC5-97EA-73B9C78F6CE8}" type="parTrans" cxnId="{F48ADBF6-B66B-4AB9-B022-480A74CA2587}">
      <dgm:prSet/>
      <dgm:spPr/>
      <dgm:t>
        <a:bodyPr/>
        <a:lstStyle/>
        <a:p>
          <a:endParaRPr lang="en-US"/>
        </a:p>
      </dgm:t>
    </dgm:pt>
    <dgm:pt modelId="{17FAE72D-DE3C-4013-A169-3369B84FF6ED}" type="sibTrans" cxnId="{F48ADBF6-B66B-4AB9-B022-480A74CA2587}">
      <dgm:prSet/>
      <dgm:spPr/>
      <dgm:t>
        <a:bodyPr/>
        <a:lstStyle/>
        <a:p>
          <a:endParaRPr lang="en-US"/>
        </a:p>
      </dgm:t>
    </dgm:pt>
    <dgm:pt modelId="{A3859A07-CD05-4AB2-97F0-752D5EE20676}" type="pres">
      <dgm:prSet presAssocID="{0F24E884-6B76-43A5-AFA2-03603054FF3F}" presName="linear" presStyleCnt="0">
        <dgm:presLayoutVars>
          <dgm:dir/>
          <dgm:resizeHandles val="exact"/>
        </dgm:presLayoutVars>
      </dgm:prSet>
      <dgm:spPr/>
    </dgm:pt>
    <dgm:pt modelId="{4AD64991-B5C5-4EB8-AE1D-3F99CCAA7410}" type="pres">
      <dgm:prSet presAssocID="{2534C8F6-0856-4173-94E3-C12BC27D4747}" presName="comp" presStyleCnt="0"/>
      <dgm:spPr/>
    </dgm:pt>
    <dgm:pt modelId="{930A9BE8-7F25-4718-BAD6-3EBB48917ADA}" type="pres">
      <dgm:prSet presAssocID="{2534C8F6-0856-4173-94E3-C12BC27D4747}" presName="box" presStyleLbl="node1" presStyleIdx="0" presStyleCnt="4"/>
      <dgm:spPr/>
    </dgm:pt>
    <dgm:pt modelId="{F8586BC3-9270-4A96-99AD-7A969AAFA0C8}" type="pres">
      <dgm:prSet presAssocID="{2534C8F6-0856-4173-94E3-C12BC27D4747}" presName="img" presStyleLbl="fgImgPlac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t="-40000" b="-40000"/>
          </a:stretch>
        </a:blipFill>
      </dgm:spPr>
      <dgm:extLst>
        <a:ext uri="{E40237B7-FDA0-4F09-8148-C483321AD2D9}">
          <dgm14:cNvPr xmlns:dgm14="http://schemas.microsoft.com/office/drawing/2010/diagram" id="0" name="" descr="Database with solid fill"/>
        </a:ext>
      </dgm:extLst>
    </dgm:pt>
    <dgm:pt modelId="{5AFDF768-EDC1-434A-8831-0E18D886BBD4}" type="pres">
      <dgm:prSet presAssocID="{2534C8F6-0856-4173-94E3-C12BC27D4747}" presName="text" presStyleLbl="node1" presStyleIdx="0" presStyleCnt="4">
        <dgm:presLayoutVars>
          <dgm:bulletEnabled val="1"/>
        </dgm:presLayoutVars>
      </dgm:prSet>
      <dgm:spPr/>
    </dgm:pt>
    <dgm:pt modelId="{00014680-FB80-4F15-8B48-217B1F9BBCC8}" type="pres">
      <dgm:prSet presAssocID="{B0C6EF2E-526D-4536-A5A1-D7F0BB8E205D}" presName="spacer" presStyleCnt="0"/>
      <dgm:spPr/>
    </dgm:pt>
    <dgm:pt modelId="{FA24E7F6-A733-4B58-9361-ED065D3ABD14}" type="pres">
      <dgm:prSet presAssocID="{7E6E8A6A-7298-4311-A166-5C10363007FF}" presName="comp" presStyleCnt="0"/>
      <dgm:spPr/>
    </dgm:pt>
    <dgm:pt modelId="{87D11354-A7FE-4FE8-BC71-0C6D5F94AC91}" type="pres">
      <dgm:prSet presAssocID="{7E6E8A6A-7298-4311-A166-5C10363007FF}" presName="box" presStyleLbl="node1" presStyleIdx="1" presStyleCnt="4"/>
      <dgm:spPr/>
    </dgm:pt>
    <dgm:pt modelId="{765C9C4A-A77D-4420-8F25-D4B9C0BE3B8C}" type="pres">
      <dgm:prSet presAssocID="{7E6E8A6A-7298-4311-A166-5C10363007FF}" presName="img" presStyleLbl="fgImgPlace1" presStyleIdx="1" presStyleCnt="4" custScaleX="108514" custScaleY="98957"/>
      <dgm:spPr>
        <a:blipFill>
          <a:blip xmlns:r="http://schemas.openxmlformats.org/officeDocument/2006/relationships" r:embed="rId3">
            <a:extLst>
              <a:ext uri="{96DAC541-7B7A-43D3-8B79-37D633B846F1}">
                <asvg:svgBlip xmlns:asvg="http://schemas.microsoft.com/office/drawing/2016/SVG/main" r:embed="rId4"/>
              </a:ext>
            </a:extLst>
          </a:blip>
          <a:srcRect/>
          <a:stretch>
            <a:fillRect t="-31000" b="-31000"/>
          </a:stretch>
        </a:blipFill>
      </dgm:spPr>
      <dgm:extLst>
        <a:ext uri="{E40237B7-FDA0-4F09-8148-C483321AD2D9}">
          <dgm14:cNvPr xmlns:dgm14="http://schemas.microsoft.com/office/drawing/2010/diagram" id="0" name="" descr="Mop and bucket outline"/>
        </a:ext>
      </dgm:extLst>
    </dgm:pt>
    <dgm:pt modelId="{27FE1D91-425F-4F23-8423-46CBF7BE6336}" type="pres">
      <dgm:prSet presAssocID="{7E6E8A6A-7298-4311-A166-5C10363007FF}" presName="text" presStyleLbl="node1" presStyleIdx="1" presStyleCnt="4">
        <dgm:presLayoutVars>
          <dgm:bulletEnabled val="1"/>
        </dgm:presLayoutVars>
      </dgm:prSet>
      <dgm:spPr/>
    </dgm:pt>
    <dgm:pt modelId="{49EA3DBE-CDC5-462D-9760-B8A9DC921CE2}" type="pres">
      <dgm:prSet presAssocID="{2947BFED-EF30-48D3-A7E2-8F4893D482DE}" presName="spacer" presStyleCnt="0"/>
      <dgm:spPr/>
    </dgm:pt>
    <dgm:pt modelId="{FF6F5EFF-01A4-4332-85CE-52E4CC47CCA9}" type="pres">
      <dgm:prSet presAssocID="{39161140-B483-48E4-8BCC-36D7274BDBE7}" presName="comp" presStyleCnt="0"/>
      <dgm:spPr/>
    </dgm:pt>
    <dgm:pt modelId="{1CEE081E-BFB0-4823-9D3A-B3A443561A37}" type="pres">
      <dgm:prSet presAssocID="{39161140-B483-48E4-8BCC-36D7274BDBE7}" presName="box" presStyleLbl="node1" presStyleIdx="2" presStyleCnt="4"/>
      <dgm:spPr/>
    </dgm:pt>
    <dgm:pt modelId="{C48FDED2-EE36-49C1-8AAE-69DBD27C0BE0}" type="pres">
      <dgm:prSet presAssocID="{39161140-B483-48E4-8BCC-36D7274BDBE7}"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4000" b="-24000"/>
          </a:stretch>
        </a:blipFill>
      </dgm:spPr>
      <dgm:extLst>
        <a:ext uri="{E40237B7-FDA0-4F09-8148-C483321AD2D9}">
          <dgm14:cNvPr xmlns:dgm14="http://schemas.microsoft.com/office/drawing/2010/diagram" id="0" name="" descr="Disk with solid fill"/>
        </a:ext>
      </dgm:extLst>
    </dgm:pt>
    <dgm:pt modelId="{A4AB4B04-2ADD-4C12-BB65-0D96FF91CCB8}" type="pres">
      <dgm:prSet presAssocID="{39161140-B483-48E4-8BCC-36D7274BDBE7}" presName="text" presStyleLbl="node1" presStyleIdx="2" presStyleCnt="4">
        <dgm:presLayoutVars>
          <dgm:bulletEnabled val="1"/>
        </dgm:presLayoutVars>
      </dgm:prSet>
      <dgm:spPr/>
    </dgm:pt>
    <dgm:pt modelId="{4783A14F-01E6-409A-86E8-51F10966C473}" type="pres">
      <dgm:prSet presAssocID="{316F373F-9805-4F54-8262-10CA0EFF4445}" presName="spacer" presStyleCnt="0"/>
      <dgm:spPr/>
    </dgm:pt>
    <dgm:pt modelId="{2BBF2C62-6723-42E5-825D-2BF9BBB1A227}" type="pres">
      <dgm:prSet presAssocID="{49345F4F-B9F9-4109-BFFE-2E20002A95E0}" presName="comp" presStyleCnt="0"/>
      <dgm:spPr/>
    </dgm:pt>
    <dgm:pt modelId="{A3CBCA1D-DD36-4D1C-B72B-490644BEC369}" type="pres">
      <dgm:prSet presAssocID="{49345F4F-B9F9-4109-BFFE-2E20002A95E0}" presName="box" presStyleLbl="node1" presStyleIdx="3" presStyleCnt="4"/>
      <dgm:spPr/>
    </dgm:pt>
    <dgm:pt modelId="{F48658BE-71E0-448C-9471-80611659B520}" type="pres">
      <dgm:prSet presAssocID="{49345F4F-B9F9-4109-BFFE-2E20002A95E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7000" b="-27000"/>
          </a:stretch>
        </a:blipFill>
      </dgm:spPr>
      <dgm:extLst>
        <a:ext uri="{E40237B7-FDA0-4F09-8148-C483321AD2D9}">
          <dgm14:cNvPr xmlns:dgm14="http://schemas.microsoft.com/office/drawing/2010/diagram" id="0" name="" descr="Blockchain outline"/>
        </a:ext>
      </dgm:extLst>
    </dgm:pt>
    <dgm:pt modelId="{ABD0E64E-AC09-42CF-B1E5-47EFB4629A03}" type="pres">
      <dgm:prSet presAssocID="{49345F4F-B9F9-4109-BFFE-2E20002A95E0}" presName="text" presStyleLbl="node1" presStyleIdx="3" presStyleCnt="4">
        <dgm:presLayoutVars>
          <dgm:bulletEnabled val="1"/>
        </dgm:presLayoutVars>
      </dgm:prSet>
      <dgm:spPr/>
    </dgm:pt>
  </dgm:ptLst>
  <dgm:cxnLst>
    <dgm:cxn modelId="{D1A63616-79A3-4128-953F-35F743C5D8FF}" srcId="{39161140-B483-48E4-8BCC-36D7274BDBE7}" destId="{B4BE191E-8626-46BE-A70D-CBA1F6209727}" srcOrd="1" destOrd="0" parTransId="{62C6CEC0-7853-43C9-88A8-618A64900AA4}" sibTransId="{51B295B7-5738-41FC-8612-A198817D2BDE}"/>
    <dgm:cxn modelId="{FAB73716-4E90-42D9-8BAE-D19E70EB04A4}" type="presOf" srcId="{2534C8F6-0856-4173-94E3-C12BC27D4747}" destId="{930A9BE8-7F25-4718-BAD6-3EBB48917ADA}" srcOrd="0" destOrd="0" presId="urn:microsoft.com/office/officeart/2005/8/layout/vList4"/>
    <dgm:cxn modelId="{159F2F18-A010-4CFD-9149-26C845A1BF6B}" type="presOf" srcId="{EFD5FD33-BCC7-4172-BAA9-C65A570B3633}" destId="{5AFDF768-EDC1-434A-8831-0E18D886BBD4}" srcOrd="1" destOrd="1" presId="urn:microsoft.com/office/officeart/2005/8/layout/vList4"/>
    <dgm:cxn modelId="{776F151F-BB04-4869-956B-0363A11D24B3}" srcId="{0F24E884-6B76-43A5-AFA2-03603054FF3F}" destId="{2534C8F6-0856-4173-94E3-C12BC27D4747}" srcOrd="0" destOrd="0" parTransId="{134701BC-D84A-4B9F-B23F-7ED1322BBAF7}" sibTransId="{B0C6EF2E-526D-4536-A5A1-D7F0BB8E205D}"/>
    <dgm:cxn modelId="{9AA69625-71AF-43ED-9AB6-B938F0A41C78}" srcId="{0F24E884-6B76-43A5-AFA2-03603054FF3F}" destId="{49345F4F-B9F9-4109-BFFE-2E20002A95E0}" srcOrd="3" destOrd="0" parTransId="{7258AE17-DCE8-4BA2-8252-88C21D25E326}" sibTransId="{BE42B326-CD7C-48C5-B49E-0C5D16C0D245}"/>
    <dgm:cxn modelId="{79F8AD27-1CAB-4D49-99C6-7D64B4CE02E2}" srcId="{7E6E8A6A-7298-4311-A166-5C10363007FF}" destId="{9A4CF030-1D3B-4FB6-B666-4328D6F459D6}" srcOrd="1" destOrd="0" parTransId="{1663CB64-26CC-4528-AC4D-339E8BF5E2AD}" sibTransId="{DB52A208-BFE0-48BF-ABAE-1AF15CA8A862}"/>
    <dgm:cxn modelId="{5365972A-704C-4908-B166-462989399790}" srcId="{39161140-B483-48E4-8BCC-36D7274BDBE7}" destId="{0C378E70-77FD-4FDB-AD6D-51493D3C338C}" srcOrd="0" destOrd="0" parTransId="{7EB1DC33-8F7A-456C-946E-F98B98E18273}" sibTransId="{1EAC1D1C-2FCF-4897-992B-44A3AB35B60A}"/>
    <dgm:cxn modelId="{1E9F2630-0476-4217-9F8D-28DAE38692FA}" type="presOf" srcId="{9A4CF030-1D3B-4FB6-B666-4328D6F459D6}" destId="{27FE1D91-425F-4F23-8423-46CBF7BE6336}" srcOrd="1" destOrd="2" presId="urn:microsoft.com/office/officeart/2005/8/layout/vList4"/>
    <dgm:cxn modelId="{EDED6E45-CE43-46F6-84E0-F3660E6D8C54}" srcId="{0F24E884-6B76-43A5-AFA2-03603054FF3F}" destId="{39161140-B483-48E4-8BCC-36D7274BDBE7}" srcOrd="2" destOrd="0" parTransId="{2498269A-E74E-4F4B-8D59-9A66542A3D76}" sibTransId="{316F373F-9805-4F54-8262-10CA0EFF4445}"/>
    <dgm:cxn modelId="{4EEF744A-3077-459E-AB52-98B6D61F4EA0}" type="presOf" srcId="{7E6E8A6A-7298-4311-A166-5C10363007FF}" destId="{87D11354-A7FE-4FE8-BC71-0C6D5F94AC91}" srcOrd="0" destOrd="0" presId="urn:microsoft.com/office/officeart/2005/8/layout/vList4"/>
    <dgm:cxn modelId="{599AE151-863A-424E-8133-59F6BEEAF7D1}" type="presOf" srcId="{2534C8F6-0856-4173-94E3-C12BC27D4747}" destId="{5AFDF768-EDC1-434A-8831-0E18D886BBD4}" srcOrd="1" destOrd="0" presId="urn:microsoft.com/office/officeart/2005/8/layout/vList4"/>
    <dgm:cxn modelId="{DB288754-F61A-49A0-87DC-F4FC6EFC967F}" type="presOf" srcId="{EFD5FD33-BCC7-4172-BAA9-C65A570B3633}" destId="{930A9BE8-7F25-4718-BAD6-3EBB48917ADA}" srcOrd="0" destOrd="1" presId="urn:microsoft.com/office/officeart/2005/8/layout/vList4"/>
    <dgm:cxn modelId="{FED14959-6B49-4D42-ADEF-AA3B682BF5CC}" srcId="{0F24E884-6B76-43A5-AFA2-03603054FF3F}" destId="{7E6E8A6A-7298-4311-A166-5C10363007FF}" srcOrd="1" destOrd="0" parTransId="{8433D253-BAB0-4D8B-8B92-77389EC734AA}" sibTransId="{2947BFED-EF30-48D3-A7E2-8F4893D482DE}"/>
    <dgm:cxn modelId="{DE589166-2853-4ADC-8EC7-56F1D81C706E}" type="presOf" srcId="{2F6A6A8F-2697-49F2-B274-7E7F63009B93}" destId="{27FE1D91-425F-4F23-8423-46CBF7BE6336}" srcOrd="1" destOrd="1" presId="urn:microsoft.com/office/officeart/2005/8/layout/vList4"/>
    <dgm:cxn modelId="{B6F55067-675C-48B6-85B2-52BB718C2B93}" type="presOf" srcId="{9A4CF030-1D3B-4FB6-B666-4328D6F459D6}" destId="{87D11354-A7FE-4FE8-BC71-0C6D5F94AC91}" srcOrd="0" destOrd="2" presId="urn:microsoft.com/office/officeart/2005/8/layout/vList4"/>
    <dgm:cxn modelId="{63613A69-6853-4618-874E-852C60457463}" type="presOf" srcId="{B4BE191E-8626-46BE-A70D-CBA1F6209727}" destId="{A4AB4B04-2ADD-4C12-BB65-0D96FF91CCB8}" srcOrd="1" destOrd="2" presId="urn:microsoft.com/office/officeart/2005/8/layout/vList4"/>
    <dgm:cxn modelId="{2EADB66B-5CDB-4AF6-8A0D-FF136490E885}" type="presOf" srcId="{33324276-0845-47CF-81F4-0A2FC3E25F79}" destId="{A4AB4B04-2ADD-4C12-BB65-0D96FF91CCB8}" srcOrd="1" destOrd="3" presId="urn:microsoft.com/office/officeart/2005/8/layout/vList4"/>
    <dgm:cxn modelId="{22C3B96C-74E9-4B75-AB4F-7081E8F22B96}" type="presOf" srcId="{2EC2A9FC-00F4-45CC-A853-7094A69FAE21}" destId="{5AFDF768-EDC1-434A-8831-0E18D886BBD4}" srcOrd="1" destOrd="2" presId="urn:microsoft.com/office/officeart/2005/8/layout/vList4"/>
    <dgm:cxn modelId="{8219C384-777D-4335-AE46-3280947DE759}" type="presOf" srcId="{33324276-0845-47CF-81F4-0A2FC3E25F79}" destId="{1CEE081E-BFB0-4823-9D3A-B3A443561A37}" srcOrd="0" destOrd="3" presId="urn:microsoft.com/office/officeart/2005/8/layout/vList4"/>
    <dgm:cxn modelId="{ED725985-6F7C-4034-8013-A3001B10C9D4}" type="presOf" srcId="{49345F4F-B9F9-4109-BFFE-2E20002A95E0}" destId="{A3CBCA1D-DD36-4D1C-B72B-490644BEC369}" srcOrd="0" destOrd="0" presId="urn:microsoft.com/office/officeart/2005/8/layout/vList4"/>
    <dgm:cxn modelId="{FAA2248F-C4F9-4E53-AB3F-3F95286FEEED}" type="presOf" srcId="{2F6A6A8F-2697-49F2-B274-7E7F63009B93}" destId="{87D11354-A7FE-4FE8-BC71-0C6D5F94AC91}" srcOrd="0" destOrd="1" presId="urn:microsoft.com/office/officeart/2005/8/layout/vList4"/>
    <dgm:cxn modelId="{434A1394-BA9D-49ED-94BE-4C9588F594DB}" type="presOf" srcId="{39161140-B483-48E4-8BCC-36D7274BDBE7}" destId="{1CEE081E-BFB0-4823-9D3A-B3A443561A37}" srcOrd="0" destOrd="0" presId="urn:microsoft.com/office/officeart/2005/8/layout/vList4"/>
    <dgm:cxn modelId="{38C82998-FC70-4701-A1D4-5100CD2DF5F7}" type="presOf" srcId="{0C378E70-77FD-4FDB-AD6D-51493D3C338C}" destId="{1CEE081E-BFB0-4823-9D3A-B3A443561A37}" srcOrd="0" destOrd="1" presId="urn:microsoft.com/office/officeart/2005/8/layout/vList4"/>
    <dgm:cxn modelId="{1C29EA98-8A28-4C7D-918D-3E80096DCCE0}" srcId="{2534C8F6-0856-4173-94E3-C12BC27D4747}" destId="{EFD5FD33-BCC7-4172-BAA9-C65A570B3633}" srcOrd="0" destOrd="0" parTransId="{1A59F6C3-7628-47F5-906F-EC9DFFB5FCF9}" sibTransId="{C66BB424-92DE-4406-80CF-98C58192724A}"/>
    <dgm:cxn modelId="{3EB0D29A-F6CA-4D68-8DA6-BC791F62FB92}" srcId="{7E6E8A6A-7298-4311-A166-5C10363007FF}" destId="{2F6A6A8F-2697-49F2-B274-7E7F63009B93}" srcOrd="0" destOrd="0" parTransId="{9848CB81-8848-490F-B25D-865E747EC416}" sibTransId="{6E4BD146-F661-46F5-A6F3-0521B950C6BD}"/>
    <dgm:cxn modelId="{9589BD9D-EB23-44BE-877B-E99FD17E517B}" type="presOf" srcId="{0C378E70-77FD-4FDB-AD6D-51493D3C338C}" destId="{A4AB4B04-2ADD-4C12-BB65-0D96FF91CCB8}" srcOrd="1" destOrd="1" presId="urn:microsoft.com/office/officeart/2005/8/layout/vList4"/>
    <dgm:cxn modelId="{EBDA62B1-9ACF-4AC8-ACE5-5FD14E81FBFB}" type="presOf" srcId="{0F24E884-6B76-43A5-AFA2-03603054FF3F}" destId="{A3859A07-CD05-4AB2-97F0-752D5EE20676}" srcOrd="0" destOrd="0" presId="urn:microsoft.com/office/officeart/2005/8/layout/vList4"/>
    <dgm:cxn modelId="{711F1AB5-C4BD-4857-883C-04034A401B52}" type="presOf" srcId="{39161140-B483-48E4-8BCC-36D7274BDBE7}" destId="{A4AB4B04-2ADD-4C12-BB65-0D96FF91CCB8}" srcOrd="1" destOrd="0" presId="urn:microsoft.com/office/officeart/2005/8/layout/vList4"/>
    <dgm:cxn modelId="{9160F8B9-FA42-4F5C-A9CF-3E18BF28CA31}" type="presOf" srcId="{49345F4F-B9F9-4109-BFFE-2E20002A95E0}" destId="{ABD0E64E-AC09-42CF-B1E5-47EFB4629A03}" srcOrd="1" destOrd="0" presId="urn:microsoft.com/office/officeart/2005/8/layout/vList4"/>
    <dgm:cxn modelId="{18172BD8-63D9-446E-AA29-4AF5BDC03695}" type="presOf" srcId="{B4BE191E-8626-46BE-A70D-CBA1F6209727}" destId="{1CEE081E-BFB0-4823-9D3A-B3A443561A37}" srcOrd="0" destOrd="2" presId="urn:microsoft.com/office/officeart/2005/8/layout/vList4"/>
    <dgm:cxn modelId="{842945EB-C698-4454-A8DD-FFAAB547445A}" type="presOf" srcId="{2EC2A9FC-00F4-45CC-A853-7094A69FAE21}" destId="{930A9BE8-7F25-4718-BAD6-3EBB48917ADA}" srcOrd="0" destOrd="2" presId="urn:microsoft.com/office/officeart/2005/8/layout/vList4"/>
    <dgm:cxn modelId="{F48ADBF6-B66B-4AB9-B022-480A74CA2587}" srcId="{39161140-B483-48E4-8BCC-36D7274BDBE7}" destId="{33324276-0845-47CF-81F4-0A2FC3E25F79}" srcOrd="2" destOrd="0" parTransId="{DAA9CCB5-FECF-4DC5-97EA-73B9C78F6CE8}" sibTransId="{17FAE72D-DE3C-4013-A169-3369B84FF6ED}"/>
    <dgm:cxn modelId="{51689AF9-B8AE-4660-A883-CBFA4AAFBC5D}" srcId="{2534C8F6-0856-4173-94E3-C12BC27D4747}" destId="{2EC2A9FC-00F4-45CC-A853-7094A69FAE21}" srcOrd="1" destOrd="0" parTransId="{5D2C5E2A-3C0E-4847-AA0B-DE20501ED57A}" sibTransId="{1ECC60A6-3148-4F60-AA90-FA7823BF7181}"/>
    <dgm:cxn modelId="{2F02C4FE-2012-418B-A651-465B754669C1}" type="presOf" srcId="{7E6E8A6A-7298-4311-A166-5C10363007FF}" destId="{27FE1D91-425F-4F23-8423-46CBF7BE6336}" srcOrd="1" destOrd="0" presId="urn:microsoft.com/office/officeart/2005/8/layout/vList4"/>
    <dgm:cxn modelId="{F2EF876D-A4E9-4F0A-BB6D-050DF3A44E3A}" type="presParOf" srcId="{A3859A07-CD05-4AB2-97F0-752D5EE20676}" destId="{4AD64991-B5C5-4EB8-AE1D-3F99CCAA7410}" srcOrd="0" destOrd="0" presId="urn:microsoft.com/office/officeart/2005/8/layout/vList4"/>
    <dgm:cxn modelId="{DC902B02-1365-4CCD-9BEE-02C097F92498}" type="presParOf" srcId="{4AD64991-B5C5-4EB8-AE1D-3F99CCAA7410}" destId="{930A9BE8-7F25-4718-BAD6-3EBB48917ADA}" srcOrd="0" destOrd="0" presId="urn:microsoft.com/office/officeart/2005/8/layout/vList4"/>
    <dgm:cxn modelId="{92E9EAE1-DEDD-4782-9ECA-83497FBF0569}" type="presParOf" srcId="{4AD64991-B5C5-4EB8-AE1D-3F99CCAA7410}" destId="{F8586BC3-9270-4A96-99AD-7A969AAFA0C8}" srcOrd="1" destOrd="0" presId="urn:microsoft.com/office/officeart/2005/8/layout/vList4"/>
    <dgm:cxn modelId="{2E825416-E5D2-4799-93A8-EAD74B67546D}" type="presParOf" srcId="{4AD64991-B5C5-4EB8-AE1D-3F99CCAA7410}" destId="{5AFDF768-EDC1-434A-8831-0E18D886BBD4}" srcOrd="2" destOrd="0" presId="urn:microsoft.com/office/officeart/2005/8/layout/vList4"/>
    <dgm:cxn modelId="{9D46AFE7-42F3-42F8-9752-BFC2A2584B65}" type="presParOf" srcId="{A3859A07-CD05-4AB2-97F0-752D5EE20676}" destId="{00014680-FB80-4F15-8B48-217B1F9BBCC8}" srcOrd="1" destOrd="0" presId="urn:microsoft.com/office/officeart/2005/8/layout/vList4"/>
    <dgm:cxn modelId="{5A1B7383-DAEF-490D-BCE1-6DBFCD885662}" type="presParOf" srcId="{A3859A07-CD05-4AB2-97F0-752D5EE20676}" destId="{FA24E7F6-A733-4B58-9361-ED065D3ABD14}" srcOrd="2" destOrd="0" presId="urn:microsoft.com/office/officeart/2005/8/layout/vList4"/>
    <dgm:cxn modelId="{FE62A555-5E28-473A-B46C-0A3FA39A31F4}" type="presParOf" srcId="{FA24E7F6-A733-4B58-9361-ED065D3ABD14}" destId="{87D11354-A7FE-4FE8-BC71-0C6D5F94AC91}" srcOrd="0" destOrd="0" presId="urn:microsoft.com/office/officeart/2005/8/layout/vList4"/>
    <dgm:cxn modelId="{2F516207-C563-41FD-8A61-497DA16D6D60}" type="presParOf" srcId="{FA24E7F6-A733-4B58-9361-ED065D3ABD14}" destId="{765C9C4A-A77D-4420-8F25-D4B9C0BE3B8C}" srcOrd="1" destOrd="0" presId="urn:microsoft.com/office/officeart/2005/8/layout/vList4"/>
    <dgm:cxn modelId="{92A0058E-DDD9-4D61-9120-D3AD4687DCFE}" type="presParOf" srcId="{FA24E7F6-A733-4B58-9361-ED065D3ABD14}" destId="{27FE1D91-425F-4F23-8423-46CBF7BE6336}" srcOrd="2" destOrd="0" presId="urn:microsoft.com/office/officeart/2005/8/layout/vList4"/>
    <dgm:cxn modelId="{DC43DFE1-5CFF-4036-9F77-BB6F128E0733}" type="presParOf" srcId="{A3859A07-CD05-4AB2-97F0-752D5EE20676}" destId="{49EA3DBE-CDC5-462D-9760-B8A9DC921CE2}" srcOrd="3" destOrd="0" presId="urn:microsoft.com/office/officeart/2005/8/layout/vList4"/>
    <dgm:cxn modelId="{609A3916-0DC0-4428-AB55-5A523DCC249C}" type="presParOf" srcId="{A3859A07-CD05-4AB2-97F0-752D5EE20676}" destId="{FF6F5EFF-01A4-4332-85CE-52E4CC47CCA9}" srcOrd="4" destOrd="0" presId="urn:microsoft.com/office/officeart/2005/8/layout/vList4"/>
    <dgm:cxn modelId="{8C22E88E-6AD6-4264-BA49-EDD1506849BB}" type="presParOf" srcId="{FF6F5EFF-01A4-4332-85CE-52E4CC47CCA9}" destId="{1CEE081E-BFB0-4823-9D3A-B3A443561A37}" srcOrd="0" destOrd="0" presId="urn:microsoft.com/office/officeart/2005/8/layout/vList4"/>
    <dgm:cxn modelId="{0EAF750B-442D-49C5-9488-72E29782AD6D}" type="presParOf" srcId="{FF6F5EFF-01A4-4332-85CE-52E4CC47CCA9}" destId="{C48FDED2-EE36-49C1-8AAE-69DBD27C0BE0}" srcOrd="1" destOrd="0" presId="urn:microsoft.com/office/officeart/2005/8/layout/vList4"/>
    <dgm:cxn modelId="{2B2DE91D-029B-4139-B3F6-7FFC2D24FE9C}" type="presParOf" srcId="{FF6F5EFF-01A4-4332-85CE-52E4CC47CCA9}" destId="{A4AB4B04-2ADD-4C12-BB65-0D96FF91CCB8}" srcOrd="2" destOrd="0" presId="urn:microsoft.com/office/officeart/2005/8/layout/vList4"/>
    <dgm:cxn modelId="{4412F8E8-F737-4F39-9C58-4EC5C889C1DC}" type="presParOf" srcId="{A3859A07-CD05-4AB2-97F0-752D5EE20676}" destId="{4783A14F-01E6-409A-86E8-51F10966C473}" srcOrd="5" destOrd="0" presId="urn:microsoft.com/office/officeart/2005/8/layout/vList4"/>
    <dgm:cxn modelId="{7D952D9D-6425-4F26-9B57-D8B19D8B3DAE}" type="presParOf" srcId="{A3859A07-CD05-4AB2-97F0-752D5EE20676}" destId="{2BBF2C62-6723-42E5-825D-2BF9BBB1A227}" srcOrd="6" destOrd="0" presId="urn:microsoft.com/office/officeart/2005/8/layout/vList4"/>
    <dgm:cxn modelId="{11D8E47C-8A39-4584-A8D1-2AFA40223828}" type="presParOf" srcId="{2BBF2C62-6723-42E5-825D-2BF9BBB1A227}" destId="{A3CBCA1D-DD36-4D1C-B72B-490644BEC369}" srcOrd="0" destOrd="0" presId="urn:microsoft.com/office/officeart/2005/8/layout/vList4"/>
    <dgm:cxn modelId="{7078FAE1-ED57-4010-892B-8A0F717DE4ED}" type="presParOf" srcId="{2BBF2C62-6723-42E5-825D-2BF9BBB1A227}" destId="{F48658BE-71E0-448C-9471-80611659B520}" srcOrd="1" destOrd="0" presId="urn:microsoft.com/office/officeart/2005/8/layout/vList4"/>
    <dgm:cxn modelId="{B4672FC3-99DD-4D43-A52B-B73ED4663F95}" type="presParOf" srcId="{2BBF2C62-6723-42E5-825D-2BF9BBB1A227}" destId="{ABD0E64E-AC09-42CF-B1E5-47EFB4629A03}"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0A9BE8-7F25-4718-BAD6-3EBB48917ADA}">
      <dsp:nvSpPr>
        <dsp:cNvPr id="0" name=""/>
        <dsp:cNvSpPr/>
      </dsp:nvSpPr>
      <dsp:spPr>
        <a:xfrm>
          <a:off x="0" y="0"/>
          <a:ext cx="5038724" cy="96726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kern="1200" dirty="0"/>
            <a:t>INTRODUCCIÓN</a:t>
          </a:r>
          <a:endParaRPr lang="es-AR" sz="1500" kern="1200" dirty="0"/>
        </a:p>
        <a:p>
          <a:pPr marL="114300" lvl="1" indent="-114300" algn="l" defTabSz="533400">
            <a:lnSpc>
              <a:spcPct val="90000"/>
            </a:lnSpc>
            <a:spcBef>
              <a:spcPct val="0"/>
            </a:spcBef>
            <a:spcAft>
              <a:spcPct val="15000"/>
            </a:spcAft>
            <a:buChar char="•"/>
          </a:pPr>
          <a:r>
            <a:rPr lang="es-ES" sz="1200" kern="1200" dirty="0"/>
            <a:t>Descripción del problema</a:t>
          </a:r>
          <a:endParaRPr lang="es-AR" sz="1200" kern="1200" dirty="0"/>
        </a:p>
        <a:p>
          <a:pPr marL="114300" lvl="1" indent="-114300" algn="l" defTabSz="533400">
            <a:lnSpc>
              <a:spcPct val="90000"/>
            </a:lnSpc>
            <a:spcBef>
              <a:spcPct val="0"/>
            </a:spcBef>
            <a:spcAft>
              <a:spcPct val="15000"/>
            </a:spcAft>
            <a:buChar char="•"/>
          </a:pPr>
          <a:r>
            <a:rPr lang="es-ES" sz="1200" kern="1200" dirty="0"/>
            <a:t>Descripción del </a:t>
          </a:r>
          <a:r>
            <a:rPr lang="es-ES" sz="1200" kern="1200" dirty="0" err="1"/>
            <a:t>dataset</a:t>
          </a:r>
          <a:endParaRPr lang="es-AR" sz="1200" kern="1200" dirty="0"/>
        </a:p>
      </dsp:txBody>
      <dsp:txXfrm>
        <a:off x="1104471" y="0"/>
        <a:ext cx="3934252" cy="967263"/>
      </dsp:txXfrm>
    </dsp:sp>
    <dsp:sp modelId="{F8586BC3-9270-4A96-99AD-7A969AAFA0C8}">
      <dsp:nvSpPr>
        <dsp:cNvPr id="0" name=""/>
        <dsp:cNvSpPr/>
      </dsp:nvSpPr>
      <dsp:spPr>
        <a:xfrm>
          <a:off x="96726" y="96726"/>
          <a:ext cx="1007744" cy="773810"/>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40000" b="-40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D11354-A7FE-4FE8-BC71-0C6D5F94AC91}">
      <dsp:nvSpPr>
        <dsp:cNvPr id="0" name=""/>
        <dsp:cNvSpPr/>
      </dsp:nvSpPr>
      <dsp:spPr>
        <a:xfrm>
          <a:off x="0" y="1063989"/>
          <a:ext cx="5038724" cy="96726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kern="1200" dirty="0"/>
            <a:t>PROCEDIMIENTO </a:t>
          </a:r>
          <a:endParaRPr lang="es-AR" sz="1500" kern="1200" dirty="0"/>
        </a:p>
        <a:p>
          <a:pPr marL="114300" lvl="1" indent="-114300" algn="l" defTabSz="533400">
            <a:lnSpc>
              <a:spcPct val="90000"/>
            </a:lnSpc>
            <a:spcBef>
              <a:spcPct val="0"/>
            </a:spcBef>
            <a:spcAft>
              <a:spcPct val="15000"/>
            </a:spcAft>
            <a:buChar char="•"/>
          </a:pPr>
          <a:r>
            <a:rPr lang="es-ES" sz="1200" kern="1200" dirty="0"/>
            <a:t>Pasos iniciales</a:t>
          </a:r>
          <a:endParaRPr lang="es-AR" sz="1200" kern="1200" dirty="0"/>
        </a:p>
        <a:p>
          <a:pPr marL="114300" lvl="1" indent="-114300" algn="l" defTabSz="533400">
            <a:lnSpc>
              <a:spcPct val="90000"/>
            </a:lnSpc>
            <a:spcBef>
              <a:spcPct val="0"/>
            </a:spcBef>
            <a:spcAft>
              <a:spcPct val="15000"/>
            </a:spcAft>
            <a:buChar char="•"/>
          </a:pPr>
          <a:r>
            <a:rPr lang="es-ES" sz="1200" kern="1200" dirty="0"/>
            <a:t>Limpieza del </a:t>
          </a:r>
          <a:r>
            <a:rPr lang="es-ES" sz="1200" kern="1200" dirty="0" err="1"/>
            <a:t>dataset</a:t>
          </a:r>
          <a:endParaRPr lang="es-AR" sz="1200" kern="1200" dirty="0"/>
        </a:p>
      </dsp:txBody>
      <dsp:txXfrm>
        <a:off x="1104471" y="1063989"/>
        <a:ext cx="3934252" cy="967263"/>
      </dsp:txXfrm>
    </dsp:sp>
    <dsp:sp modelId="{765C9C4A-A77D-4420-8F25-D4B9C0BE3B8C}">
      <dsp:nvSpPr>
        <dsp:cNvPr id="0" name=""/>
        <dsp:cNvSpPr/>
      </dsp:nvSpPr>
      <dsp:spPr>
        <a:xfrm>
          <a:off x="53826" y="1164751"/>
          <a:ext cx="1093544" cy="765739"/>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31000" b="-31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EE081E-BFB0-4823-9D3A-B3A443561A37}">
      <dsp:nvSpPr>
        <dsp:cNvPr id="0" name=""/>
        <dsp:cNvSpPr/>
      </dsp:nvSpPr>
      <dsp:spPr>
        <a:xfrm>
          <a:off x="0" y="2127978"/>
          <a:ext cx="5038724" cy="96726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AR" sz="1500" kern="1200" dirty="0"/>
            <a:t>IMPUTACIÓN DE VALORES</a:t>
          </a:r>
        </a:p>
        <a:p>
          <a:pPr marL="114300" lvl="1" indent="-114300" algn="l" defTabSz="533400">
            <a:lnSpc>
              <a:spcPct val="90000"/>
            </a:lnSpc>
            <a:spcBef>
              <a:spcPct val="0"/>
            </a:spcBef>
            <a:spcAft>
              <a:spcPct val="15000"/>
            </a:spcAft>
            <a:buChar char="•"/>
          </a:pPr>
          <a:r>
            <a:rPr lang="es-ES" sz="1200" kern="1200" dirty="0"/>
            <a:t>Criterios para imputar</a:t>
          </a:r>
          <a:endParaRPr lang="es-AR" sz="1200" kern="1200" dirty="0"/>
        </a:p>
        <a:p>
          <a:pPr marL="114300" lvl="1" indent="-114300" algn="l" defTabSz="533400">
            <a:lnSpc>
              <a:spcPct val="90000"/>
            </a:lnSpc>
            <a:spcBef>
              <a:spcPct val="0"/>
            </a:spcBef>
            <a:spcAft>
              <a:spcPct val="15000"/>
            </a:spcAft>
            <a:buChar char="•"/>
          </a:pPr>
          <a:r>
            <a:rPr lang="es-ES" sz="1200" kern="1200" dirty="0"/>
            <a:t>Modo de imputar por variable</a:t>
          </a:r>
          <a:endParaRPr lang="es-AR" sz="1200" kern="1200" dirty="0"/>
        </a:p>
        <a:p>
          <a:pPr marL="114300" lvl="1" indent="-114300" algn="l" defTabSz="533400">
            <a:lnSpc>
              <a:spcPct val="90000"/>
            </a:lnSpc>
            <a:spcBef>
              <a:spcPct val="0"/>
            </a:spcBef>
            <a:spcAft>
              <a:spcPct val="15000"/>
            </a:spcAft>
            <a:buChar char="•"/>
          </a:pPr>
          <a:r>
            <a:rPr lang="es-AR" sz="1200" kern="1200" dirty="0"/>
            <a:t>Manejo de los </a:t>
          </a:r>
          <a:r>
            <a:rPr lang="es-AR" sz="1200" kern="1200" dirty="0" err="1"/>
            <a:t>outliers</a:t>
          </a:r>
          <a:endParaRPr lang="es-AR" sz="1200" kern="1200" dirty="0"/>
        </a:p>
      </dsp:txBody>
      <dsp:txXfrm>
        <a:off x="1104471" y="2127978"/>
        <a:ext cx="3934252" cy="967263"/>
      </dsp:txXfrm>
    </dsp:sp>
    <dsp:sp modelId="{C48FDED2-EE36-49C1-8AAE-69DBD27C0BE0}">
      <dsp:nvSpPr>
        <dsp:cNvPr id="0" name=""/>
        <dsp:cNvSpPr/>
      </dsp:nvSpPr>
      <dsp:spPr>
        <a:xfrm>
          <a:off x="96726" y="2224705"/>
          <a:ext cx="1007744" cy="773810"/>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4000" b="-24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CBCA1D-DD36-4D1C-B72B-490644BEC369}">
      <dsp:nvSpPr>
        <dsp:cNvPr id="0" name=""/>
        <dsp:cNvSpPr/>
      </dsp:nvSpPr>
      <dsp:spPr>
        <a:xfrm>
          <a:off x="0" y="3191968"/>
          <a:ext cx="5038724" cy="96726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ES" sz="1500" kern="1200" dirty="0"/>
            <a:t>ANÁLISIS Y CONCLUSIONES</a:t>
          </a:r>
          <a:endParaRPr lang="es-AR" sz="1500" kern="1200" dirty="0"/>
        </a:p>
      </dsp:txBody>
      <dsp:txXfrm>
        <a:off x="1104471" y="3191968"/>
        <a:ext cx="3934252" cy="967263"/>
      </dsp:txXfrm>
    </dsp:sp>
    <dsp:sp modelId="{F48658BE-71E0-448C-9471-80611659B520}">
      <dsp:nvSpPr>
        <dsp:cNvPr id="0" name=""/>
        <dsp:cNvSpPr/>
      </dsp:nvSpPr>
      <dsp:spPr>
        <a:xfrm>
          <a:off x="96726" y="3288694"/>
          <a:ext cx="1007744" cy="773810"/>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7000" b="-27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9/28/21</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9/28/21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dirty="0"/>
          </a:p>
        </p:txBody>
      </p:sp>
    </p:spTree>
    <p:extLst>
      <p:ext uri="{BB962C8B-B14F-4D97-AF65-F5344CB8AC3E}">
        <p14:creationId xmlns:p14="http://schemas.microsoft.com/office/powerpoint/2010/main" val="298553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815096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1348386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3831514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20</a:t>
            </a:fld>
            <a:endParaRPr lang="en-US"/>
          </a:p>
        </p:txBody>
      </p:sp>
    </p:spTree>
    <p:extLst>
      <p:ext uri="{BB962C8B-B14F-4D97-AF65-F5344CB8AC3E}">
        <p14:creationId xmlns:p14="http://schemas.microsoft.com/office/powerpoint/2010/main" val="596074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21</a:t>
            </a:fld>
            <a:endParaRPr lang="en-US"/>
          </a:p>
        </p:txBody>
      </p:sp>
    </p:spTree>
    <p:extLst>
      <p:ext uri="{BB962C8B-B14F-4D97-AF65-F5344CB8AC3E}">
        <p14:creationId xmlns:p14="http://schemas.microsoft.com/office/powerpoint/2010/main" val="2534574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22</a:t>
            </a:fld>
            <a:endParaRPr lang="en-US"/>
          </a:p>
        </p:txBody>
      </p:sp>
    </p:spTree>
    <p:extLst>
      <p:ext uri="{BB962C8B-B14F-4D97-AF65-F5344CB8AC3E}">
        <p14:creationId xmlns:p14="http://schemas.microsoft.com/office/powerpoint/2010/main" val="781350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25</a:t>
            </a:fld>
            <a:endParaRPr lang="en-US"/>
          </a:p>
        </p:txBody>
      </p:sp>
    </p:spTree>
    <p:extLst>
      <p:ext uri="{BB962C8B-B14F-4D97-AF65-F5344CB8AC3E}">
        <p14:creationId xmlns:p14="http://schemas.microsoft.com/office/powerpoint/2010/main" val="28331411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srcRect/>
          <a:stretch/>
        </p:blipFill>
        <p:spPr>
          <a:xfrm>
            <a:off x="6499673" y="1425440"/>
            <a:ext cx="1491903" cy="447694"/>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transition spd="med">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srcRect/>
          <a:stretch/>
        </p:blipFill>
        <p:spPr>
          <a:xfrm>
            <a:off x="6372999" y="1957716"/>
            <a:ext cx="1745251" cy="447694"/>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transition spd="med">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srcRect/>
          <a:stretch/>
        </p:blipFill>
        <p:spPr>
          <a:xfrm>
            <a:off x="10015850" y="504697"/>
            <a:ext cx="1745251" cy="447694"/>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transition spd="med">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srcRect/>
          <a:stretch/>
        </p:blipFill>
        <p:spPr>
          <a:xfrm>
            <a:off x="9295728" y="504696"/>
            <a:ext cx="2338700" cy="701803"/>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transition spd="med">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srcRect/>
          <a:stretch/>
        </p:blipFill>
        <p:spPr>
          <a:xfrm>
            <a:off x="547694" y="6330036"/>
            <a:ext cx="919314" cy="275870"/>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transition spd="med">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srcRect/>
          <a:stretch/>
        </p:blipFill>
        <p:spPr>
          <a:xfrm>
            <a:off x="623665" y="6352937"/>
            <a:ext cx="769781" cy="23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transition spd="med">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srcRect/>
          <a:stretch/>
        </p:blipFill>
        <p:spPr>
          <a:xfrm>
            <a:off x="623665" y="6352937"/>
            <a:ext cx="769781" cy="23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transition spd="med">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srcRect/>
          <a:stretch/>
        </p:blipFill>
        <p:spPr>
          <a:xfrm>
            <a:off x="623665" y="6352937"/>
            <a:ext cx="769781" cy="23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transition spd="med">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srcRect/>
          <a:stretch/>
        </p:blipFill>
        <p:spPr>
          <a:xfrm>
            <a:off x="623665" y="6352937"/>
            <a:ext cx="769781" cy="23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07185743"/>
      </p:ext>
    </p:extLst>
  </p:cSld>
  <p:clrMapOvr>
    <a:masterClrMapping/>
  </p:clrMapOvr>
  <p:transition spd="med">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srcRect/>
          <a:stretch/>
        </p:blipFill>
        <p:spPr>
          <a:xfrm>
            <a:off x="472046" y="6307439"/>
            <a:ext cx="1073019" cy="321994"/>
          </a:xfrm>
          <a:prstGeom prst="rect">
            <a:avLst/>
          </a:prstGeom>
        </p:spPr>
      </p:pic>
    </p:spTree>
    <p:extLst>
      <p:ext uri="{BB962C8B-B14F-4D97-AF65-F5344CB8AC3E}">
        <p14:creationId xmlns:p14="http://schemas.microsoft.com/office/powerpoint/2010/main" val="3025310205"/>
      </p:ext>
    </p:extLst>
  </p:cSld>
  <p:clrMapOvr>
    <a:masterClrMapping/>
  </p:clrMapOvr>
  <p:transition spd="med">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artisticPaintStrokes/>
                    </a14:imgEffect>
                  </a14:imgLayer>
                </a14:imgProps>
              </a:ext>
            </a:extLst>
          </a:blip>
          <a:srcRect/>
          <a:stretch/>
        </p:blipFill>
        <p:spPr>
          <a:xfrm>
            <a:off x="10142524" y="504697"/>
            <a:ext cx="1491903" cy="447694"/>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transition spd="med">
    <p:push dir="u"/>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extLst>
              <a:ext uri="{BEBA8EAE-BF5A-486C-A8C5-ECC9F3942E4B}">
                <a14:imgProps xmlns:a14="http://schemas.microsoft.com/office/drawing/2010/main">
                  <a14:imgLayer r:embed="rId3">
                    <a14:imgEffect>
                      <a14:artisticPaintStrokes/>
                    </a14:imgEffect>
                  </a14:imgLayer>
                </a14:imgProps>
              </a:ext>
            </a:extLst>
          </a:blip>
          <a:srcRect/>
          <a:stretch/>
        </p:blipFill>
        <p:spPr>
          <a:xfrm>
            <a:off x="547694" y="6330036"/>
            <a:ext cx="919314" cy="275870"/>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transition spd="med">
    <p:push dir="u"/>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srcRect/>
          <a:stretch/>
        </p:blipFill>
        <p:spPr>
          <a:xfrm>
            <a:off x="623665" y="6352937"/>
            <a:ext cx="769781" cy="23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transition spd="med">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srcRect/>
          <a:stretch/>
        </p:blipFill>
        <p:spPr>
          <a:xfrm>
            <a:off x="623665" y="6352937"/>
            <a:ext cx="769781" cy="23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transition spd="med">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srcRect/>
          <a:stretch/>
        </p:blipFill>
        <p:spPr>
          <a:xfrm>
            <a:off x="623665" y="6352937"/>
            <a:ext cx="769781" cy="23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18" name="Rectangle 17">
            <a:extLst>
              <a:ext uri="{FF2B5EF4-FFF2-40B4-BE49-F238E27FC236}">
                <a16:creationId xmlns:a16="http://schemas.microsoft.com/office/drawing/2014/main" id="{54852636-0245-434F-B5FF-DCCE461F66AB}"/>
              </a:ext>
            </a:extLst>
          </p:cNvPr>
          <p:cNvSpPr/>
          <p:nvPr userDrawn="1"/>
        </p:nvSpPr>
        <p:spPr>
          <a:xfrm>
            <a:off x="4135409" y="1630017"/>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38661E8-E027-46DA-89F4-B7C10D05254C}"/>
              </a:ext>
            </a:extLst>
          </p:cNvPr>
          <p:cNvSpPr>
            <a:spLocks noChangeAspect="1"/>
          </p:cNvSpPr>
          <p:nvPr userDrawn="1"/>
        </p:nvSpPr>
        <p:spPr>
          <a:xfrm>
            <a:off x="5661266" y="1834605"/>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41033213"/>
      </p:ext>
    </p:extLst>
  </p:cSld>
  <p:clrMapOvr>
    <a:masterClrMapping/>
  </p:clrMapOvr>
  <p:transition spd="med">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srcRect/>
          <a:stretch/>
        </p:blipFill>
        <p:spPr>
          <a:xfrm>
            <a:off x="623665" y="6352937"/>
            <a:ext cx="769781" cy="23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transition spd="med">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srcRect/>
          <a:stretch/>
        </p:blipFill>
        <p:spPr>
          <a:xfrm>
            <a:off x="623665" y="6352937"/>
            <a:ext cx="769781" cy="23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transition spd="med">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srcRect/>
          <a:stretch/>
        </p:blipFill>
        <p:spPr>
          <a:xfrm>
            <a:off x="623665" y="6352937"/>
            <a:ext cx="769781" cy="23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transition spd="med">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9/28/21</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transition spd="med">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9.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6343650" y="2173288"/>
            <a:ext cx="5652732" cy="2090808"/>
          </a:xfrm>
        </p:spPr>
        <p:txBody>
          <a:bodyPr/>
          <a:lstStyle/>
          <a:p>
            <a:r>
              <a:rPr lang="en-US" sz="2800" u="sng" dirty="0"/>
              <a:t>DESAFÍO  1 </a:t>
            </a:r>
            <a:br>
              <a:rPr lang="en-US" sz="2800" dirty="0"/>
            </a:br>
            <a:r>
              <a:rPr lang="es-ES" sz="2800" dirty="0"/>
              <a:t>Análisis exploratorio de un</a:t>
            </a:r>
            <a:br>
              <a:rPr lang="es-ES" sz="2800" dirty="0"/>
            </a:br>
            <a:r>
              <a:rPr lang="es-ES" sz="2800" dirty="0" err="1"/>
              <a:t>dataset</a:t>
            </a:r>
            <a:r>
              <a:rPr lang="es-ES" sz="2800" dirty="0"/>
              <a:t> de precios de propiedades</a:t>
            </a:r>
            <a:endParaRPr lang="en-US" sz="2800" dirty="0"/>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6343650" y="4279971"/>
            <a:ext cx="5305661" cy="1719385"/>
          </a:xfrm>
        </p:spPr>
        <p:txBody>
          <a:bodyPr/>
          <a:lstStyle/>
          <a:p>
            <a:r>
              <a:rPr lang="es-ES" sz="1800" dirty="0"/>
              <a:t>GRUPO 5</a:t>
            </a:r>
          </a:p>
          <a:p>
            <a:r>
              <a:rPr lang="es-ES" dirty="0"/>
              <a:t>Diez, </a:t>
            </a:r>
            <a:r>
              <a:rPr lang="es-ES" dirty="0" err="1"/>
              <a:t>agustín</a:t>
            </a:r>
            <a:endParaRPr lang="es-ES" dirty="0"/>
          </a:p>
          <a:p>
            <a:r>
              <a:rPr lang="es-ES" dirty="0" err="1"/>
              <a:t>Kantor</a:t>
            </a:r>
            <a:r>
              <a:rPr lang="es-ES" dirty="0"/>
              <a:t>, luna</a:t>
            </a:r>
          </a:p>
          <a:p>
            <a:r>
              <a:rPr lang="es-ES" dirty="0"/>
              <a:t>Suárez Gurruchaga, </a:t>
            </a:r>
            <a:r>
              <a:rPr lang="es-ES" dirty="0" err="1"/>
              <a:t>carlos</a:t>
            </a:r>
            <a:r>
              <a:rPr lang="es-ES" dirty="0"/>
              <a:t> r.</a:t>
            </a:r>
            <a:endParaRPr lang="en-US" dirty="0"/>
          </a:p>
        </p:txBody>
      </p:sp>
      <p:pic>
        <p:nvPicPr>
          <p:cNvPr id="10" name="Picture Placeholder 9" descr="Abstract line art skyscrapers">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a:srcRect/>
          <a:stretch/>
        </p:blipFill>
        <p:spPr>
          <a:xfrm>
            <a:off x="710812" y="1596414"/>
            <a:ext cx="5305661" cy="3569922"/>
          </a:xfrm>
        </p:spPr>
      </p:pic>
    </p:spTree>
    <p:extLst>
      <p:ext uri="{BB962C8B-B14F-4D97-AF65-F5344CB8AC3E}">
        <p14:creationId xmlns:p14="http://schemas.microsoft.com/office/powerpoint/2010/main" val="3737989870"/>
      </p:ext>
    </p:extLst>
  </p:cSld>
  <p:clrMapOvr>
    <a:masterClrMapping/>
  </p:clrMapOvr>
  <p:transition spd="med">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con&#10;&#10;Description automatically generated">
            <a:extLst>
              <a:ext uri="{FF2B5EF4-FFF2-40B4-BE49-F238E27FC236}">
                <a16:creationId xmlns:a16="http://schemas.microsoft.com/office/drawing/2014/main" id="{58DEA4F8-42EE-46CA-B1EC-3E13FC1BAAE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LineDrawing/>
                    </a14:imgEffect>
                  </a14:imgLayer>
                </a14:imgProps>
              </a:ext>
            </a:extLst>
          </a:blip>
          <a:srcRect t="4178" b="4178"/>
          <a:stretch>
            <a:fillRect/>
          </a:stretch>
        </p:blipFill>
        <p:spPr>
          <a:xfrm>
            <a:off x="8215762" y="214894"/>
            <a:ext cx="5598561" cy="5130800"/>
          </a:xfrm>
        </p:spPr>
      </p:pic>
      <p:sp>
        <p:nvSpPr>
          <p:cNvPr id="2" name="Content Placeholder 1">
            <a:extLst>
              <a:ext uri="{FF2B5EF4-FFF2-40B4-BE49-F238E27FC236}">
                <a16:creationId xmlns:a16="http://schemas.microsoft.com/office/drawing/2014/main" id="{39590178-8CFD-4C42-875A-62FF5684FD1D}"/>
              </a:ext>
            </a:extLst>
          </p:cNvPr>
          <p:cNvSpPr>
            <a:spLocks noGrp="1"/>
          </p:cNvSpPr>
          <p:nvPr>
            <p:ph idx="1"/>
          </p:nvPr>
        </p:nvSpPr>
        <p:spPr>
          <a:xfrm>
            <a:off x="661351" y="1575361"/>
            <a:ext cx="8089359" cy="4087962"/>
          </a:xfrm>
        </p:spPr>
        <p:txBody>
          <a:bodyPr/>
          <a:lstStyle/>
          <a:p>
            <a:r>
              <a:rPr lang="es-AR" dirty="0"/>
              <a:t>“</a:t>
            </a:r>
            <a:r>
              <a:rPr lang="es-AR" i="1" dirty="0"/>
              <a:t>PLACE NAME</a:t>
            </a:r>
            <a:r>
              <a:rPr lang="es-AR" dirty="0"/>
              <a:t>” a partir de </a:t>
            </a:r>
            <a:r>
              <a:rPr lang="es-ES" dirty="0">
                <a:latin typeface="-apple-system"/>
              </a:rPr>
              <a:t>“</a:t>
            </a:r>
            <a:r>
              <a:rPr lang="es-ES" i="1" dirty="0" err="1">
                <a:latin typeface="-apple-system"/>
              </a:rPr>
              <a:t>place_with_parent_names</a:t>
            </a:r>
            <a:r>
              <a:rPr lang="es-ES" dirty="0">
                <a:latin typeface="-apple-system"/>
              </a:rPr>
              <a:t>”, </a:t>
            </a:r>
          </a:p>
          <a:p>
            <a:pPr marL="0" indent="0">
              <a:buNone/>
            </a:pPr>
            <a:r>
              <a:rPr lang="es-AR" sz="1800" dirty="0"/>
              <a:t>     </a:t>
            </a:r>
            <a:r>
              <a:rPr lang="es-AR" sz="1800" dirty="0" err="1"/>
              <a:t>place_with_parent_names</a:t>
            </a:r>
            <a:r>
              <a:rPr lang="es-AR" sz="1800" dirty="0"/>
              <a:t> = |</a:t>
            </a:r>
            <a:r>
              <a:rPr lang="es-AR" sz="1800" dirty="0" err="1"/>
              <a:t>country_name|state_name|place_name</a:t>
            </a:r>
            <a:r>
              <a:rPr lang="es-AR" sz="1800" dirty="0"/>
              <a:t>|.</a:t>
            </a:r>
          </a:p>
          <a:p>
            <a:pPr lvl="1"/>
            <a:r>
              <a:rPr lang="es-AR" sz="1400" dirty="0"/>
              <a:t> </a:t>
            </a:r>
            <a:r>
              <a:rPr lang="es-AR" sz="1400" dirty="0" err="1"/>
              <a:t>Excepcion</a:t>
            </a:r>
            <a:r>
              <a:rPr lang="es-AR" sz="1400" dirty="0"/>
              <a:t> (</a:t>
            </a:r>
            <a:r>
              <a:rPr lang="en-GB" sz="1400" dirty="0"/>
              <a:t>|Mar del </a:t>
            </a:r>
            <a:r>
              <a:rPr lang="en-GB" sz="1400" dirty="0" err="1"/>
              <a:t>Plata|Centro</a:t>
            </a:r>
            <a:r>
              <a:rPr lang="en-GB" sz="1400" dirty="0"/>
              <a:t>|).</a:t>
            </a:r>
          </a:p>
          <a:p>
            <a:pPr lvl="1"/>
            <a:endParaRPr lang="es-AR" sz="1400" dirty="0"/>
          </a:p>
          <a:p>
            <a:r>
              <a:rPr lang="es-AR" dirty="0"/>
              <a:t>“</a:t>
            </a:r>
            <a:r>
              <a:rPr lang="es-AR" i="1" dirty="0"/>
              <a:t>surface_covered_in_m2</a:t>
            </a:r>
            <a:r>
              <a:rPr lang="es-AR" dirty="0"/>
              <a:t>” a partir de “descripción”, utilizando un criterio acotado entre q10(65m2) &lt;x&lt; q90(404.9m2).</a:t>
            </a:r>
          </a:p>
          <a:p>
            <a:pPr lvl="1"/>
            <a:endParaRPr lang="es-AR" dirty="0"/>
          </a:p>
          <a:p>
            <a:r>
              <a:rPr lang="es-AR" dirty="0"/>
              <a:t>“SUPERFICIE TOTAL EN M2” a partir de ”</a:t>
            </a:r>
            <a:r>
              <a:rPr lang="es-AR" dirty="0" err="1"/>
              <a:t>description</a:t>
            </a:r>
            <a:r>
              <a:rPr lang="es-AR" dirty="0"/>
              <a:t>”, utilizando un criterio acotado entre</a:t>
            </a:r>
            <a:r>
              <a:rPr lang="es-ES" dirty="0">
                <a:latin typeface="-apple-system"/>
              </a:rPr>
              <a:t> 44m2 &lt;x&lt; 700m2 (</a:t>
            </a:r>
            <a:r>
              <a:rPr lang="es-ES" dirty="0" err="1">
                <a:latin typeface="-apple-system"/>
              </a:rPr>
              <a:t>cuantiles</a:t>
            </a:r>
            <a:r>
              <a:rPr lang="es-ES" dirty="0">
                <a:latin typeface="-apple-system"/>
              </a:rPr>
              <a:t> que encierran el 60% de los valores alrededor de su mediana).</a:t>
            </a:r>
            <a:endParaRPr lang="es-AR" dirty="0"/>
          </a:p>
          <a:p>
            <a:pPr marL="0" indent="0">
              <a:buNone/>
            </a:pPr>
            <a:endParaRPr lang="es-AR" dirty="0"/>
          </a:p>
          <a:p>
            <a:pPr lvl="1"/>
            <a:endParaRPr lang="es-AR" dirty="0"/>
          </a:p>
        </p:txBody>
      </p:sp>
      <p:sp>
        <p:nvSpPr>
          <p:cNvPr id="3" name="Slide Number Placeholder 2">
            <a:extLst>
              <a:ext uri="{FF2B5EF4-FFF2-40B4-BE49-F238E27FC236}">
                <a16:creationId xmlns:a16="http://schemas.microsoft.com/office/drawing/2014/main" id="{69CE895E-B393-45A5-AF05-D5AB1AE2AE68}"/>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sp>
        <p:nvSpPr>
          <p:cNvPr id="5" name="Title 4">
            <a:extLst>
              <a:ext uri="{FF2B5EF4-FFF2-40B4-BE49-F238E27FC236}">
                <a16:creationId xmlns:a16="http://schemas.microsoft.com/office/drawing/2014/main" id="{040BE0F5-BB92-4793-B55A-6D765D56671B}"/>
              </a:ext>
            </a:extLst>
          </p:cNvPr>
          <p:cNvSpPr>
            <a:spLocks noGrp="1"/>
          </p:cNvSpPr>
          <p:nvPr>
            <p:ph type="title"/>
          </p:nvPr>
        </p:nvSpPr>
        <p:spPr>
          <a:xfrm>
            <a:off x="661350" y="249798"/>
            <a:ext cx="6712843" cy="1325563"/>
          </a:xfrm>
        </p:spPr>
        <p:txBody>
          <a:bodyPr/>
          <a:lstStyle/>
          <a:p>
            <a:r>
              <a:rPr lang="es-AR" dirty="0"/>
              <a:t>Primera IMPUTACIÓN DE VALORES</a:t>
            </a:r>
            <a:br>
              <a:rPr lang="es-AR" dirty="0"/>
            </a:br>
            <a:r>
              <a:rPr lang="es-AR" sz="1600" dirty="0"/>
              <a:t>(place name,SURFACE_COVERED_IN_M2,SUPERFICIE TOTAL EN M2)</a:t>
            </a:r>
            <a:endParaRPr lang="en-US" sz="1600" dirty="0"/>
          </a:p>
        </p:txBody>
      </p:sp>
    </p:spTree>
    <p:extLst>
      <p:ext uri="{BB962C8B-B14F-4D97-AF65-F5344CB8AC3E}">
        <p14:creationId xmlns:p14="http://schemas.microsoft.com/office/powerpoint/2010/main" val="3790815463"/>
      </p:ext>
    </p:extLst>
  </p:cSld>
  <p:clrMapOvr>
    <a:masterClrMapping/>
  </p:clrMapOvr>
  <p:transition spd="med">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con&#10;&#10;Description automatically generated">
            <a:extLst>
              <a:ext uri="{FF2B5EF4-FFF2-40B4-BE49-F238E27FC236}">
                <a16:creationId xmlns:a16="http://schemas.microsoft.com/office/drawing/2014/main" id="{58DEA4F8-42EE-46CA-B1EC-3E13FC1BAAE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LineDrawing/>
                    </a14:imgEffect>
                  </a14:imgLayer>
                </a14:imgProps>
              </a:ext>
            </a:extLst>
          </a:blip>
          <a:srcRect t="4178" b="4178"/>
          <a:stretch>
            <a:fillRect/>
          </a:stretch>
        </p:blipFill>
        <p:spPr>
          <a:xfrm>
            <a:off x="8259824" y="0"/>
            <a:ext cx="5598561" cy="5130800"/>
          </a:xfrm>
        </p:spPr>
      </p:pic>
      <p:sp>
        <p:nvSpPr>
          <p:cNvPr id="2" name="Content Placeholder 1">
            <a:extLst>
              <a:ext uri="{FF2B5EF4-FFF2-40B4-BE49-F238E27FC236}">
                <a16:creationId xmlns:a16="http://schemas.microsoft.com/office/drawing/2014/main" id="{39590178-8CFD-4C42-875A-62FF5684FD1D}"/>
              </a:ext>
            </a:extLst>
          </p:cNvPr>
          <p:cNvSpPr>
            <a:spLocks noGrp="1"/>
          </p:cNvSpPr>
          <p:nvPr>
            <p:ph idx="1"/>
          </p:nvPr>
        </p:nvSpPr>
        <p:spPr>
          <a:xfrm>
            <a:off x="515937" y="1668908"/>
            <a:ext cx="9897466" cy="5286169"/>
          </a:xfrm>
        </p:spPr>
        <p:txBody>
          <a:bodyPr/>
          <a:lstStyle/>
          <a:p>
            <a:r>
              <a:rPr lang="es-AR" dirty="0"/>
              <a:t>“</a:t>
            </a:r>
            <a:r>
              <a:rPr lang="es-AR" i="1" dirty="0"/>
              <a:t>PRECIO USD POR M2</a:t>
            </a:r>
            <a:r>
              <a:rPr lang="es-AR" dirty="0"/>
              <a:t>” [</a:t>
            </a:r>
            <a:r>
              <a:rPr lang="es-AR" u="sng" dirty="0"/>
              <a:t>nueva columna </a:t>
            </a:r>
            <a:r>
              <a:rPr lang="es-AR" i="1" u="sng" dirty="0"/>
              <a:t>TARGET</a:t>
            </a:r>
            <a:r>
              <a:rPr lang="es-AR" dirty="0"/>
              <a:t>]</a:t>
            </a:r>
          </a:p>
          <a:p>
            <a:pPr lvl="1"/>
            <a:r>
              <a:rPr lang="es-AR" dirty="0"/>
              <a:t>Creamos </a:t>
            </a:r>
            <a:r>
              <a:rPr lang="es-ES" dirty="0">
                <a:latin typeface="-apple-system"/>
              </a:rPr>
              <a:t>PRECIO USD POR M2 a partir de:</a:t>
            </a:r>
          </a:p>
          <a:p>
            <a:pPr lvl="2"/>
            <a:r>
              <a:rPr lang="es-ES" dirty="0">
                <a:latin typeface="-apple-system"/>
              </a:rPr>
              <a:t>price_usd_per_m2.</a:t>
            </a:r>
          </a:p>
          <a:p>
            <a:pPr lvl="2"/>
            <a:r>
              <a:rPr lang="es-ES" dirty="0" err="1">
                <a:latin typeface="-apple-system"/>
              </a:rPr>
              <a:t>price</a:t>
            </a:r>
            <a:r>
              <a:rPr lang="es-ES" dirty="0">
                <a:latin typeface="-apple-system"/>
              </a:rPr>
              <a:t>(</a:t>
            </a:r>
            <a:r>
              <a:rPr lang="es-ES" dirty="0" err="1">
                <a:latin typeface="-apple-system"/>
              </a:rPr>
              <a:t>currency</a:t>
            </a:r>
            <a:r>
              <a:rPr lang="es-ES" dirty="0">
                <a:latin typeface="-apple-system"/>
              </a:rPr>
              <a:t>=</a:t>
            </a:r>
            <a:r>
              <a:rPr lang="es-ES" dirty="0" err="1">
                <a:latin typeface="-apple-system"/>
              </a:rPr>
              <a:t>usd</a:t>
            </a:r>
            <a:r>
              <a:rPr lang="es-ES" dirty="0">
                <a:latin typeface="-apple-system"/>
              </a:rPr>
              <a:t>).</a:t>
            </a:r>
          </a:p>
          <a:p>
            <a:pPr lvl="2"/>
            <a:r>
              <a:rPr lang="es-ES" dirty="0">
                <a:latin typeface="-apple-system"/>
              </a:rPr>
              <a:t>surface_total_in_m2.</a:t>
            </a:r>
          </a:p>
          <a:p>
            <a:pPr marL="914400" lvl="2" indent="0">
              <a:buNone/>
            </a:pPr>
            <a:endParaRPr lang="es-ES" dirty="0">
              <a:latin typeface="-apple-system"/>
            </a:endParaRPr>
          </a:p>
          <a:p>
            <a:pPr marL="457200" lvl="1" indent="0">
              <a:buNone/>
            </a:pPr>
            <a:endParaRPr lang="es-AR" i="1" dirty="0"/>
          </a:p>
          <a:p>
            <a:pPr lvl="1"/>
            <a:endParaRPr lang="es-AR" dirty="0"/>
          </a:p>
        </p:txBody>
      </p:sp>
      <p:sp>
        <p:nvSpPr>
          <p:cNvPr id="3" name="Slide Number Placeholder 2">
            <a:extLst>
              <a:ext uri="{FF2B5EF4-FFF2-40B4-BE49-F238E27FC236}">
                <a16:creationId xmlns:a16="http://schemas.microsoft.com/office/drawing/2014/main" id="{69CE895E-B393-45A5-AF05-D5AB1AE2AE68}"/>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sp>
        <p:nvSpPr>
          <p:cNvPr id="5" name="Title 4">
            <a:extLst>
              <a:ext uri="{FF2B5EF4-FFF2-40B4-BE49-F238E27FC236}">
                <a16:creationId xmlns:a16="http://schemas.microsoft.com/office/drawing/2014/main" id="{040BE0F5-BB92-4793-B55A-6D765D56671B}"/>
              </a:ext>
            </a:extLst>
          </p:cNvPr>
          <p:cNvSpPr>
            <a:spLocks noGrp="1"/>
          </p:cNvSpPr>
          <p:nvPr>
            <p:ph type="title"/>
          </p:nvPr>
        </p:nvSpPr>
        <p:spPr>
          <a:xfrm>
            <a:off x="515937" y="214894"/>
            <a:ext cx="6632114" cy="1325563"/>
          </a:xfrm>
        </p:spPr>
        <p:txBody>
          <a:bodyPr/>
          <a:lstStyle/>
          <a:p>
            <a:r>
              <a:rPr lang="es-AR" dirty="0"/>
              <a:t>Primera IMPUTACIÓN DE VALORES</a:t>
            </a:r>
            <a:br>
              <a:rPr lang="es-AR" dirty="0"/>
            </a:br>
            <a:r>
              <a:rPr lang="es-AR" sz="1800" dirty="0"/>
              <a:t>(PRECIO USD POR M2)</a:t>
            </a:r>
            <a:endParaRPr lang="en-US" sz="1800" dirty="0"/>
          </a:p>
        </p:txBody>
      </p:sp>
    </p:spTree>
    <p:extLst>
      <p:ext uri="{BB962C8B-B14F-4D97-AF65-F5344CB8AC3E}">
        <p14:creationId xmlns:p14="http://schemas.microsoft.com/office/powerpoint/2010/main" val="2289481634"/>
      </p:ext>
    </p:extLst>
  </p:cSld>
  <p:clrMapOvr>
    <a:masterClrMapping/>
  </p:clrMapOvr>
  <p:transition spd="med">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con&#10;&#10;Description automatically generated">
            <a:extLst>
              <a:ext uri="{FF2B5EF4-FFF2-40B4-BE49-F238E27FC236}">
                <a16:creationId xmlns:a16="http://schemas.microsoft.com/office/drawing/2014/main" id="{58DEA4F8-42EE-46CA-B1EC-3E13FC1BAAE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LineDrawing/>
                    </a14:imgEffect>
                  </a14:imgLayer>
                </a14:imgProps>
              </a:ext>
            </a:extLst>
          </a:blip>
          <a:srcRect t="4178" b="4178"/>
          <a:stretch>
            <a:fillRect/>
          </a:stretch>
        </p:blipFill>
        <p:spPr>
          <a:xfrm>
            <a:off x="7699750" y="0"/>
            <a:ext cx="5598561" cy="5130800"/>
          </a:xfrm>
        </p:spPr>
      </p:pic>
      <p:sp>
        <p:nvSpPr>
          <p:cNvPr id="2" name="Content Placeholder 1">
            <a:extLst>
              <a:ext uri="{FF2B5EF4-FFF2-40B4-BE49-F238E27FC236}">
                <a16:creationId xmlns:a16="http://schemas.microsoft.com/office/drawing/2014/main" id="{39590178-8CFD-4C42-875A-62FF5684FD1D}"/>
              </a:ext>
            </a:extLst>
          </p:cNvPr>
          <p:cNvSpPr>
            <a:spLocks noGrp="1"/>
          </p:cNvSpPr>
          <p:nvPr>
            <p:ph idx="1"/>
          </p:nvPr>
        </p:nvSpPr>
        <p:spPr>
          <a:xfrm>
            <a:off x="515938" y="1825157"/>
            <a:ext cx="6917596" cy="4533247"/>
          </a:xfrm>
        </p:spPr>
        <p:txBody>
          <a:bodyPr/>
          <a:lstStyle/>
          <a:p>
            <a:r>
              <a:rPr lang="en-US" i="1" dirty="0">
                <a:latin typeface="-apple-system"/>
              </a:rPr>
              <a:t>“</a:t>
            </a:r>
            <a:r>
              <a:rPr lang="en-US" i="1" dirty="0" err="1">
                <a:latin typeface="-apple-system"/>
              </a:rPr>
              <a:t>price_aprox_local_currency</a:t>
            </a:r>
            <a:r>
              <a:rPr lang="en-US" dirty="0">
                <a:latin typeface="-apple-system"/>
              </a:rPr>
              <a:t>” y “</a:t>
            </a:r>
            <a:r>
              <a:rPr lang="en-US" i="1" dirty="0" err="1">
                <a:latin typeface="-apple-system"/>
              </a:rPr>
              <a:t>price_aprox_usd</a:t>
            </a:r>
            <a:r>
              <a:rPr lang="en-US" i="1" dirty="0">
                <a:latin typeface="-apple-system"/>
              </a:rPr>
              <a:t>” </a:t>
            </a:r>
            <a:r>
              <a:rPr lang="en-US" dirty="0">
                <a:latin typeface="-apple-system"/>
              </a:rPr>
              <a:t>son </a:t>
            </a:r>
            <a:r>
              <a:rPr lang="en-US" dirty="0" err="1">
                <a:latin typeface="-apple-system"/>
              </a:rPr>
              <a:t>atributos</a:t>
            </a:r>
            <a:r>
              <a:rPr lang="en-US" dirty="0">
                <a:latin typeface="-apple-system"/>
              </a:rPr>
              <a:t> que no </a:t>
            </a:r>
            <a:r>
              <a:rPr lang="en-US" dirty="0" err="1">
                <a:latin typeface="-apple-system"/>
              </a:rPr>
              <a:t>dieron</a:t>
            </a:r>
            <a:r>
              <a:rPr lang="en-US" dirty="0">
                <a:latin typeface="-apple-system"/>
              </a:rPr>
              <a:t> </a:t>
            </a:r>
            <a:r>
              <a:rPr lang="en-US" dirty="0" err="1">
                <a:latin typeface="-apple-system"/>
              </a:rPr>
              <a:t>información</a:t>
            </a:r>
            <a:r>
              <a:rPr lang="en-US" dirty="0">
                <a:latin typeface="-apple-system"/>
              </a:rPr>
              <a:t> para </a:t>
            </a:r>
            <a:r>
              <a:rPr lang="en-US" dirty="0" err="1">
                <a:latin typeface="-apple-system"/>
              </a:rPr>
              <a:t>poder</a:t>
            </a:r>
            <a:r>
              <a:rPr lang="en-US" dirty="0">
                <a:latin typeface="-apple-system"/>
              </a:rPr>
              <a:t> </a:t>
            </a:r>
            <a:r>
              <a:rPr lang="en-US" dirty="0" err="1">
                <a:latin typeface="-apple-system"/>
              </a:rPr>
              <a:t>imputar</a:t>
            </a:r>
            <a:r>
              <a:rPr lang="en-US" dirty="0">
                <a:latin typeface="-apple-system"/>
              </a:rPr>
              <a:t> a PRICE.</a:t>
            </a:r>
          </a:p>
          <a:p>
            <a:pPr lvl="1"/>
            <a:endParaRPr lang="es-ES" dirty="0">
              <a:latin typeface="-apple-system"/>
            </a:endParaRPr>
          </a:p>
          <a:p>
            <a:r>
              <a:rPr lang="es-ES" dirty="0">
                <a:latin typeface="-apple-system"/>
              </a:rPr>
              <a:t>Se </a:t>
            </a:r>
            <a:r>
              <a:rPr lang="es-ES" dirty="0" err="1">
                <a:latin typeface="-apple-system"/>
              </a:rPr>
              <a:t>dropeó</a:t>
            </a:r>
            <a:r>
              <a:rPr lang="es-ES" dirty="0">
                <a:latin typeface="-apple-system"/>
              </a:rPr>
              <a:t> registros con moneda “UYU” y “PEN”. Solo nos quedamos con valores “USD” y “ARS”.	</a:t>
            </a:r>
          </a:p>
          <a:p>
            <a:pPr lvl="1"/>
            <a:endParaRPr lang="es-ES" dirty="0">
              <a:latin typeface="-apple-system"/>
            </a:endParaRPr>
          </a:p>
          <a:p>
            <a:r>
              <a:rPr lang="es-ES" dirty="0">
                <a:latin typeface="-apple-system"/>
              </a:rPr>
              <a:t>Se busco imputar a partir de </a:t>
            </a:r>
            <a:r>
              <a:rPr lang="es-ES" dirty="0" err="1">
                <a:latin typeface="-apple-system"/>
              </a:rPr>
              <a:t>description</a:t>
            </a:r>
            <a:r>
              <a:rPr lang="es-ES" dirty="0">
                <a:latin typeface="-apple-system"/>
              </a:rPr>
              <a:t> valores de </a:t>
            </a:r>
            <a:r>
              <a:rPr lang="es-ES" dirty="0" err="1">
                <a:latin typeface="-apple-system"/>
              </a:rPr>
              <a:t>price</a:t>
            </a:r>
            <a:r>
              <a:rPr lang="es-ES" dirty="0">
                <a:latin typeface="-apple-system"/>
              </a:rPr>
              <a:t> q1&gt;x&gt;q3 ($ Y </a:t>
            </a:r>
            <a:r>
              <a:rPr lang="es-ES" dirty="0" err="1">
                <a:latin typeface="-apple-system"/>
              </a:rPr>
              <a:t>u$d</a:t>
            </a:r>
            <a:r>
              <a:rPr lang="es-ES" dirty="0">
                <a:latin typeface="-apple-system"/>
              </a:rPr>
              <a:t>).</a:t>
            </a:r>
          </a:p>
          <a:p>
            <a:pPr lvl="1"/>
            <a:endParaRPr lang="es-ES" dirty="0">
              <a:latin typeface="-apple-system"/>
            </a:endParaRPr>
          </a:p>
          <a:p>
            <a:r>
              <a:rPr lang="es-ES" dirty="0">
                <a:latin typeface="-apple-system"/>
              </a:rPr>
              <a:t>Creamos PRICE, CURRENCY y PRECIO USD(PRECIO USD POR M2 y SUPERFICIE TOTAL EN M2).</a:t>
            </a:r>
          </a:p>
          <a:p>
            <a:pPr marL="457200" lvl="1" indent="0">
              <a:buNone/>
            </a:pPr>
            <a:endParaRPr lang="es-AR" dirty="0"/>
          </a:p>
        </p:txBody>
      </p:sp>
      <p:sp>
        <p:nvSpPr>
          <p:cNvPr id="3" name="Slide Number Placeholder 2">
            <a:extLst>
              <a:ext uri="{FF2B5EF4-FFF2-40B4-BE49-F238E27FC236}">
                <a16:creationId xmlns:a16="http://schemas.microsoft.com/office/drawing/2014/main" id="{69CE895E-B393-45A5-AF05-D5AB1AE2AE68}"/>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sp>
        <p:nvSpPr>
          <p:cNvPr id="5" name="Title 4">
            <a:extLst>
              <a:ext uri="{FF2B5EF4-FFF2-40B4-BE49-F238E27FC236}">
                <a16:creationId xmlns:a16="http://schemas.microsoft.com/office/drawing/2014/main" id="{040BE0F5-BB92-4793-B55A-6D765D56671B}"/>
              </a:ext>
            </a:extLst>
          </p:cNvPr>
          <p:cNvSpPr>
            <a:spLocks noGrp="1"/>
          </p:cNvSpPr>
          <p:nvPr>
            <p:ph type="title"/>
          </p:nvPr>
        </p:nvSpPr>
        <p:spPr>
          <a:xfrm>
            <a:off x="515938" y="499595"/>
            <a:ext cx="6594867" cy="1325563"/>
          </a:xfrm>
        </p:spPr>
        <p:txBody>
          <a:bodyPr/>
          <a:lstStyle/>
          <a:p>
            <a:r>
              <a:rPr lang="es-AR" dirty="0"/>
              <a:t>IMPUTACIÓN DE VALORES</a:t>
            </a:r>
            <a:br>
              <a:rPr lang="es-AR" dirty="0"/>
            </a:br>
            <a:r>
              <a:rPr lang="es-AR" sz="2500" dirty="0"/>
              <a:t>(PRICE)</a:t>
            </a:r>
            <a:endParaRPr lang="en-US" sz="2500" dirty="0"/>
          </a:p>
        </p:txBody>
      </p:sp>
    </p:spTree>
    <p:extLst>
      <p:ext uri="{BB962C8B-B14F-4D97-AF65-F5344CB8AC3E}">
        <p14:creationId xmlns:p14="http://schemas.microsoft.com/office/powerpoint/2010/main" val="3749344148"/>
      </p:ext>
    </p:extLst>
  </p:cSld>
  <p:clrMapOvr>
    <a:masterClrMapping/>
  </p:clrMapOvr>
  <p:transition spd="med">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590178-8CFD-4C42-875A-62FF5684FD1D}"/>
              </a:ext>
            </a:extLst>
          </p:cNvPr>
          <p:cNvSpPr>
            <a:spLocks noGrp="1"/>
          </p:cNvSpPr>
          <p:nvPr>
            <p:ph idx="1"/>
          </p:nvPr>
        </p:nvSpPr>
        <p:spPr>
          <a:xfrm>
            <a:off x="515937" y="1232894"/>
            <a:ext cx="6222915" cy="3811849"/>
          </a:xfrm>
        </p:spPr>
        <p:txBody>
          <a:bodyPr/>
          <a:lstStyle/>
          <a:p>
            <a:r>
              <a:rPr lang="es-AR" dirty="0"/>
              <a:t>“</a:t>
            </a:r>
            <a:r>
              <a:rPr lang="es-AR" i="1" dirty="0"/>
              <a:t>TIPO DE PROPIEDAD</a:t>
            </a:r>
            <a:r>
              <a:rPr lang="es-AR" dirty="0"/>
              <a:t>” [nueva columna]</a:t>
            </a:r>
          </a:p>
          <a:p>
            <a:pPr lvl="1"/>
            <a:r>
              <a:rPr lang="es-ES" dirty="0">
                <a:latin typeface="-apple-system"/>
              </a:rPr>
              <a:t>Se toma de base la columna </a:t>
            </a:r>
            <a:r>
              <a:rPr lang="es-AR" i="1" dirty="0">
                <a:latin typeface="-apple-system"/>
              </a:rPr>
              <a:t>“</a:t>
            </a:r>
            <a:r>
              <a:rPr lang="es-ES" i="1" dirty="0" err="1">
                <a:latin typeface="-apple-system"/>
              </a:rPr>
              <a:t>property_type</a:t>
            </a:r>
            <a:r>
              <a:rPr lang="es-ES" dirty="0">
                <a:latin typeface="-apple-system"/>
              </a:rPr>
              <a:t>”, y se agregan nuevos tipos de propiedad a las ya existentes (</a:t>
            </a:r>
            <a:r>
              <a:rPr lang="es-ES" dirty="0" err="1">
                <a:latin typeface="-apple-system"/>
              </a:rPr>
              <a:t>Apartment</a:t>
            </a:r>
            <a:r>
              <a:rPr lang="es-ES" dirty="0">
                <a:latin typeface="-apple-system"/>
              </a:rPr>
              <a:t>, </a:t>
            </a:r>
            <a:r>
              <a:rPr lang="es-ES" dirty="0" err="1">
                <a:latin typeface="-apple-system"/>
              </a:rPr>
              <a:t>House</a:t>
            </a:r>
            <a:r>
              <a:rPr lang="es-ES" dirty="0">
                <a:latin typeface="-apple-system"/>
              </a:rPr>
              <a:t>, Store, PH)</a:t>
            </a:r>
          </a:p>
          <a:p>
            <a:pPr lvl="2"/>
            <a:r>
              <a:rPr lang="es-ES" dirty="0" err="1">
                <a:latin typeface="-apple-system"/>
              </a:rPr>
              <a:t>Duplex</a:t>
            </a:r>
            <a:r>
              <a:rPr lang="es-ES" dirty="0">
                <a:latin typeface="-apple-system"/>
              </a:rPr>
              <a:t> / </a:t>
            </a:r>
            <a:r>
              <a:rPr lang="es-ES" dirty="0" err="1">
                <a:latin typeface="-apple-system"/>
              </a:rPr>
              <a:t>Triplex</a:t>
            </a:r>
            <a:r>
              <a:rPr lang="es-ES" dirty="0">
                <a:latin typeface="-apple-system"/>
              </a:rPr>
              <a:t> (2301 registros)</a:t>
            </a:r>
          </a:p>
          <a:p>
            <a:pPr lvl="2"/>
            <a:r>
              <a:rPr lang="es-ES" dirty="0">
                <a:latin typeface="-apple-system"/>
              </a:rPr>
              <a:t>Piso / </a:t>
            </a:r>
            <a:r>
              <a:rPr lang="es-ES" dirty="0" err="1">
                <a:latin typeface="-apple-system"/>
              </a:rPr>
              <a:t>Penthouse</a:t>
            </a:r>
            <a:r>
              <a:rPr lang="es-ES" dirty="0">
                <a:latin typeface="-apple-system"/>
              </a:rPr>
              <a:t> (1263 registros)</a:t>
            </a:r>
          </a:p>
          <a:p>
            <a:pPr marL="1371600" lvl="2" indent="-457200">
              <a:buAutoNum type="arabicPeriod"/>
            </a:pPr>
            <a:endParaRPr lang="es-ES" dirty="0">
              <a:latin typeface="-apple-system"/>
            </a:endParaRPr>
          </a:p>
          <a:p>
            <a:pPr marL="1371600" lvl="2" indent="-457200">
              <a:buAutoNum type="arabicPeriod"/>
            </a:pPr>
            <a:endParaRPr lang="es-ES" dirty="0">
              <a:latin typeface="-apple-system"/>
            </a:endParaRPr>
          </a:p>
        </p:txBody>
      </p:sp>
      <p:sp>
        <p:nvSpPr>
          <p:cNvPr id="3" name="Slide Number Placeholder 2">
            <a:extLst>
              <a:ext uri="{FF2B5EF4-FFF2-40B4-BE49-F238E27FC236}">
                <a16:creationId xmlns:a16="http://schemas.microsoft.com/office/drawing/2014/main" id="{69CE895E-B393-45A5-AF05-D5AB1AE2AE68}"/>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sp>
        <p:nvSpPr>
          <p:cNvPr id="5" name="Title 4">
            <a:extLst>
              <a:ext uri="{FF2B5EF4-FFF2-40B4-BE49-F238E27FC236}">
                <a16:creationId xmlns:a16="http://schemas.microsoft.com/office/drawing/2014/main" id="{040BE0F5-BB92-4793-B55A-6D765D56671B}"/>
              </a:ext>
            </a:extLst>
          </p:cNvPr>
          <p:cNvSpPr>
            <a:spLocks noGrp="1"/>
          </p:cNvSpPr>
          <p:nvPr>
            <p:ph type="title"/>
          </p:nvPr>
        </p:nvSpPr>
        <p:spPr>
          <a:xfrm>
            <a:off x="515937" y="101562"/>
            <a:ext cx="4937211" cy="1325563"/>
          </a:xfrm>
        </p:spPr>
        <p:txBody>
          <a:bodyPr/>
          <a:lstStyle/>
          <a:p>
            <a:r>
              <a:rPr lang="es-AR" dirty="0"/>
              <a:t>IMPUTACIÓN DE VALORES</a:t>
            </a:r>
            <a:br>
              <a:rPr lang="es-AR" dirty="0"/>
            </a:br>
            <a:r>
              <a:rPr lang="es-AR" sz="2500" dirty="0"/>
              <a:t>(TIPO DE PROPIEDAD)</a:t>
            </a:r>
            <a:endParaRPr lang="en-US" sz="2500" dirty="0"/>
          </a:p>
        </p:txBody>
      </p:sp>
      <p:pic>
        <p:nvPicPr>
          <p:cNvPr id="9" name="Picture 8">
            <a:extLst>
              <a:ext uri="{FF2B5EF4-FFF2-40B4-BE49-F238E27FC236}">
                <a16:creationId xmlns:a16="http://schemas.microsoft.com/office/drawing/2014/main" id="{BF5BB59E-74FE-9546-84F3-3034E13BF8ED}"/>
              </a:ext>
            </a:extLst>
          </p:cNvPr>
          <p:cNvPicPr>
            <a:picLocks noChangeAspect="1"/>
          </p:cNvPicPr>
          <p:nvPr/>
        </p:nvPicPr>
        <p:blipFill>
          <a:blip r:embed="rId2"/>
          <a:stretch>
            <a:fillRect/>
          </a:stretch>
        </p:blipFill>
        <p:spPr>
          <a:xfrm>
            <a:off x="515938" y="3173506"/>
            <a:ext cx="10847758" cy="3002569"/>
          </a:xfrm>
          <a:prstGeom prst="rect">
            <a:avLst/>
          </a:prstGeom>
        </p:spPr>
      </p:pic>
    </p:spTree>
    <p:extLst>
      <p:ext uri="{BB962C8B-B14F-4D97-AF65-F5344CB8AC3E}">
        <p14:creationId xmlns:p14="http://schemas.microsoft.com/office/powerpoint/2010/main" val="3517618703"/>
      </p:ext>
    </p:extLst>
  </p:cSld>
  <p:clrMapOvr>
    <a:masterClrMapping/>
  </p:clrMapOvr>
  <p:transition spd="med">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590178-8CFD-4C42-875A-62FF5684FD1D}"/>
              </a:ext>
            </a:extLst>
          </p:cNvPr>
          <p:cNvSpPr>
            <a:spLocks noGrp="1"/>
          </p:cNvSpPr>
          <p:nvPr>
            <p:ph idx="1"/>
          </p:nvPr>
        </p:nvSpPr>
        <p:spPr>
          <a:xfrm>
            <a:off x="515939" y="1825158"/>
            <a:ext cx="6222914" cy="2508717"/>
          </a:xfrm>
        </p:spPr>
        <p:txBody>
          <a:bodyPr numCol="2"/>
          <a:lstStyle/>
          <a:p>
            <a:r>
              <a:rPr lang="es-AR" sz="1600" dirty="0"/>
              <a:t>“</a:t>
            </a:r>
            <a:r>
              <a:rPr lang="es-AR" sz="1600" i="1" dirty="0" err="1"/>
              <a:t>ambientes_regex</a:t>
            </a:r>
            <a:r>
              <a:rPr lang="es-AR" sz="1600" dirty="0"/>
              <a:t>” [nueva columna]</a:t>
            </a:r>
          </a:p>
          <a:p>
            <a:pPr marL="914400" lvl="1" indent="-457200">
              <a:buAutoNum type="arabicPeriod"/>
            </a:pPr>
            <a:r>
              <a:rPr lang="es-ES" sz="1600" dirty="0">
                <a:latin typeface="-apple-system"/>
              </a:rPr>
              <a:t>Se propone buscar en </a:t>
            </a:r>
            <a:r>
              <a:rPr lang="es-ES" sz="1600" i="1" dirty="0" err="1">
                <a:latin typeface="-apple-system"/>
              </a:rPr>
              <a:t>description</a:t>
            </a:r>
            <a:r>
              <a:rPr lang="es-ES" sz="1600" dirty="0">
                <a:latin typeface="-apple-system"/>
              </a:rPr>
              <a:t> cantidad de ambientes a través de un </a:t>
            </a:r>
            <a:r>
              <a:rPr lang="es-ES" sz="1600" dirty="0" err="1">
                <a:latin typeface="-apple-system"/>
              </a:rPr>
              <a:t>regex</a:t>
            </a:r>
            <a:r>
              <a:rPr lang="es-ES" sz="1600" dirty="0">
                <a:latin typeface="-apple-system"/>
              </a:rPr>
              <a:t>.</a:t>
            </a:r>
          </a:p>
          <a:p>
            <a:pPr marL="914400" lvl="1" indent="-457200">
              <a:buAutoNum type="arabicPeriod"/>
            </a:pPr>
            <a:r>
              <a:rPr lang="es-ES" sz="1600" dirty="0">
                <a:latin typeface="-apple-system"/>
              </a:rPr>
              <a:t>Resulta más fiable para la determinación, que la columna </a:t>
            </a:r>
            <a:r>
              <a:rPr lang="es-ES" sz="1600" i="1" dirty="0" err="1">
                <a:latin typeface="-apple-system"/>
              </a:rPr>
              <a:t>rooms</a:t>
            </a:r>
            <a:r>
              <a:rPr lang="es-ES" sz="1600" i="1" dirty="0">
                <a:latin typeface="-apple-system"/>
              </a:rPr>
              <a:t> </a:t>
            </a:r>
            <a:r>
              <a:rPr lang="es-ES" sz="1600" dirty="0">
                <a:latin typeface="-apple-system"/>
              </a:rPr>
              <a:t>original, con gran cantidad de </a:t>
            </a:r>
            <a:r>
              <a:rPr lang="es-ES" sz="1600" dirty="0" err="1">
                <a:latin typeface="-apple-system"/>
              </a:rPr>
              <a:t>NaN</a:t>
            </a:r>
            <a:r>
              <a:rPr lang="es-ES" sz="1600" dirty="0">
                <a:latin typeface="-apple-system"/>
              </a:rPr>
              <a:t>.</a:t>
            </a:r>
            <a:endParaRPr lang="es-AR" sz="1600" dirty="0">
              <a:latin typeface="-apple-system"/>
            </a:endParaRPr>
          </a:p>
          <a:p>
            <a:pPr marL="914400" lvl="1" indent="-457200">
              <a:buAutoNum type="arabicPeriod"/>
            </a:pPr>
            <a:endParaRPr lang="es-AR" sz="1600" dirty="0">
              <a:latin typeface="-apple-system"/>
            </a:endParaRPr>
          </a:p>
          <a:p>
            <a:pPr marL="457200" indent="-457200">
              <a:buAutoNum type="arabicPeriod"/>
            </a:pPr>
            <a:endParaRPr lang="es-ES" dirty="0">
              <a:latin typeface="-apple-system"/>
            </a:endParaRPr>
          </a:p>
        </p:txBody>
      </p:sp>
      <p:sp>
        <p:nvSpPr>
          <p:cNvPr id="3" name="Slide Number Placeholder 2">
            <a:extLst>
              <a:ext uri="{FF2B5EF4-FFF2-40B4-BE49-F238E27FC236}">
                <a16:creationId xmlns:a16="http://schemas.microsoft.com/office/drawing/2014/main" id="{69CE895E-B393-45A5-AF05-D5AB1AE2AE68}"/>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pic>
        <p:nvPicPr>
          <p:cNvPr id="7" name="Picture Placeholder 6" descr="Icon&#10;&#10;Description automatically generated">
            <a:extLst>
              <a:ext uri="{FF2B5EF4-FFF2-40B4-BE49-F238E27FC236}">
                <a16:creationId xmlns:a16="http://schemas.microsoft.com/office/drawing/2014/main" id="{58DEA4F8-42EE-46CA-B1EC-3E13FC1BAAE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LineDrawing/>
                    </a14:imgEffect>
                  </a14:imgLayer>
                </a14:imgProps>
              </a:ext>
            </a:extLst>
          </a:blip>
          <a:srcRect t="4178" b="4178"/>
          <a:stretch>
            <a:fillRect/>
          </a:stretch>
        </p:blipFill>
        <p:spPr>
          <a:xfrm>
            <a:off x="7443037" y="47666"/>
            <a:ext cx="5598561" cy="5130800"/>
          </a:xfrm>
        </p:spPr>
      </p:pic>
      <p:sp>
        <p:nvSpPr>
          <p:cNvPr id="5" name="Title 4">
            <a:extLst>
              <a:ext uri="{FF2B5EF4-FFF2-40B4-BE49-F238E27FC236}">
                <a16:creationId xmlns:a16="http://schemas.microsoft.com/office/drawing/2014/main" id="{040BE0F5-BB92-4793-B55A-6D765D56671B}"/>
              </a:ext>
            </a:extLst>
          </p:cNvPr>
          <p:cNvSpPr>
            <a:spLocks noGrp="1"/>
          </p:cNvSpPr>
          <p:nvPr>
            <p:ph type="title"/>
          </p:nvPr>
        </p:nvSpPr>
        <p:spPr/>
        <p:txBody>
          <a:bodyPr/>
          <a:lstStyle/>
          <a:p>
            <a:r>
              <a:rPr lang="es-AR" dirty="0"/>
              <a:t>IMPUTACIÓN DE VALORES</a:t>
            </a:r>
            <a:endParaRPr lang="en-US" dirty="0"/>
          </a:p>
        </p:txBody>
      </p:sp>
      <p:sp>
        <p:nvSpPr>
          <p:cNvPr id="8" name="TextBox 7">
            <a:extLst>
              <a:ext uri="{FF2B5EF4-FFF2-40B4-BE49-F238E27FC236}">
                <a16:creationId xmlns:a16="http://schemas.microsoft.com/office/drawing/2014/main" id="{FD802362-816C-4B58-B413-168DF15A75D1}"/>
              </a:ext>
            </a:extLst>
          </p:cNvPr>
          <p:cNvSpPr txBox="1"/>
          <p:nvPr/>
        </p:nvSpPr>
        <p:spPr>
          <a:xfrm>
            <a:off x="302377" y="4147415"/>
            <a:ext cx="6927098" cy="2062103"/>
          </a:xfrm>
          <a:prstGeom prst="rect">
            <a:avLst/>
          </a:prstGeom>
          <a:noFill/>
        </p:spPr>
        <p:txBody>
          <a:bodyPr wrap="square" numCol="2">
            <a:spAutoFit/>
          </a:bodyPr>
          <a:lstStyle/>
          <a:p>
            <a:pPr lvl="1"/>
            <a:r>
              <a:rPr lang="es-AR" sz="1600" dirty="0"/>
              <a:t>- Columnas auxiliares nuevas</a:t>
            </a:r>
          </a:p>
          <a:p>
            <a:pPr lvl="1"/>
            <a:r>
              <a:rPr lang="es-AR" sz="1600" dirty="0"/>
              <a:t>1. Se propone buscar en </a:t>
            </a:r>
            <a:r>
              <a:rPr lang="es-AR" sz="1600" i="1" dirty="0" err="1"/>
              <a:t>description</a:t>
            </a:r>
            <a:r>
              <a:rPr lang="es-AR" sz="1600" dirty="0"/>
              <a:t> la presencia de las siguientes funcionalidades:</a:t>
            </a:r>
          </a:p>
          <a:p>
            <a:pPr marL="1371600" lvl="2" indent="-457200">
              <a:buFont typeface="+mj-lt"/>
              <a:buAutoNum type="romanUcPeriod"/>
            </a:pPr>
            <a:r>
              <a:rPr lang="es-AR" sz="1600" dirty="0"/>
              <a:t>Parrilla</a:t>
            </a:r>
          </a:p>
          <a:p>
            <a:pPr marL="1371600" lvl="2" indent="-457200">
              <a:buFont typeface="+mj-lt"/>
              <a:buAutoNum type="romanUcPeriod"/>
            </a:pPr>
            <a:r>
              <a:rPr lang="es-AR" sz="1600" dirty="0"/>
              <a:t>Cochera</a:t>
            </a:r>
          </a:p>
          <a:p>
            <a:pPr marL="1371600" lvl="2" indent="-457200">
              <a:buFont typeface="+mj-lt"/>
              <a:buAutoNum type="romanUcPeriod"/>
            </a:pPr>
            <a:r>
              <a:rPr lang="es-AR" sz="1600" dirty="0"/>
              <a:t>Pileta</a:t>
            </a:r>
          </a:p>
          <a:p>
            <a:pPr marL="1371600" lvl="2" indent="-457200">
              <a:buFont typeface="+mj-lt"/>
              <a:buAutoNum type="romanUcPeriod"/>
            </a:pPr>
            <a:r>
              <a:rPr lang="es-AR" sz="1600" dirty="0"/>
              <a:t>Sum</a:t>
            </a:r>
          </a:p>
          <a:p>
            <a:pPr marL="1371600" lvl="2" indent="-457200">
              <a:buFont typeface="+mj-lt"/>
              <a:buAutoNum type="romanUcPeriod"/>
            </a:pPr>
            <a:r>
              <a:rPr lang="es-AR" sz="1600" dirty="0" err="1"/>
              <a:t>Solarium</a:t>
            </a:r>
            <a:endParaRPr lang="es-AR" sz="1600" dirty="0"/>
          </a:p>
          <a:p>
            <a:pPr marL="1371600" lvl="2" indent="-457200">
              <a:buFont typeface="+mj-lt"/>
              <a:buAutoNum type="romanUcPeriod"/>
            </a:pPr>
            <a:r>
              <a:rPr lang="es-AR" sz="1600" dirty="0" err="1"/>
              <a:t>Gym</a:t>
            </a:r>
            <a:endParaRPr lang="es-AR" sz="1600" dirty="0"/>
          </a:p>
          <a:p>
            <a:pPr marL="1371600" lvl="2" indent="-457200">
              <a:buFont typeface="+mj-lt"/>
              <a:buAutoNum type="romanUcPeriod"/>
            </a:pPr>
            <a:r>
              <a:rPr lang="es-AR" sz="1600" dirty="0"/>
              <a:t>Balcón</a:t>
            </a:r>
          </a:p>
          <a:p>
            <a:pPr marL="1371600" lvl="2" indent="-457200">
              <a:buFont typeface="+mj-lt"/>
              <a:buAutoNum type="romanUcPeriod"/>
            </a:pPr>
            <a:r>
              <a:rPr lang="es-AR" sz="1600" dirty="0"/>
              <a:t>Jardín</a:t>
            </a:r>
          </a:p>
          <a:p>
            <a:pPr marL="1371600" lvl="2" indent="-457200">
              <a:buFont typeface="+mj-lt"/>
              <a:buAutoNum type="romanUcPeriod"/>
            </a:pPr>
            <a:r>
              <a:rPr lang="es-AR" sz="1600" dirty="0"/>
              <a:t>Lavadero</a:t>
            </a:r>
          </a:p>
          <a:p>
            <a:pPr marL="1371600" lvl="2" indent="-457200">
              <a:buFont typeface="+mj-lt"/>
              <a:buAutoNum type="romanUcPeriod"/>
            </a:pPr>
            <a:r>
              <a:rPr lang="es-AR" sz="1600" dirty="0"/>
              <a:t>Quincho</a:t>
            </a:r>
          </a:p>
          <a:p>
            <a:pPr marL="1371600" lvl="2" indent="-457200">
              <a:buFont typeface="+mj-lt"/>
              <a:buAutoNum type="romanUcPeriod"/>
            </a:pPr>
            <a:r>
              <a:rPr lang="es-AR" sz="1600" dirty="0"/>
              <a:t>Patio</a:t>
            </a:r>
          </a:p>
          <a:p>
            <a:pPr marL="1371600" lvl="2" indent="-457200">
              <a:buFont typeface="+mj-lt"/>
              <a:buAutoNum type="romanUcPeriod"/>
            </a:pPr>
            <a:r>
              <a:rPr lang="es-AR" sz="1600" dirty="0"/>
              <a:t>“a estrenar”</a:t>
            </a:r>
          </a:p>
        </p:txBody>
      </p:sp>
    </p:spTree>
    <p:extLst>
      <p:ext uri="{BB962C8B-B14F-4D97-AF65-F5344CB8AC3E}">
        <p14:creationId xmlns:p14="http://schemas.microsoft.com/office/powerpoint/2010/main" val="3586734427"/>
      </p:ext>
    </p:extLst>
  </p:cSld>
  <p:clrMapOvr>
    <a:masterClrMapping/>
  </p:clrMapOvr>
  <p:transition spd="med">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6518FE-2317-F645-B744-6E52E6105AB3}"/>
              </a:ext>
            </a:extLst>
          </p:cNvPr>
          <p:cNvSpPr>
            <a:spLocks noGrp="1"/>
          </p:cNvSpPr>
          <p:nvPr>
            <p:ph type="sldNum" sz="quarter" idx="12"/>
          </p:nvPr>
        </p:nvSpPr>
        <p:spPr/>
        <p:txBody>
          <a:bodyPr/>
          <a:lstStyle/>
          <a:p>
            <a:fld id="{9EC71654-96A5-4280-94F3-931C61A9F92C}" type="slidenum">
              <a:rPr lang="en-US" noProof="0" smtClean="0"/>
              <a:pPr/>
              <a:t>15</a:t>
            </a:fld>
            <a:endParaRPr lang="en-US" noProof="0" dirty="0"/>
          </a:p>
        </p:txBody>
      </p:sp>
      <p:sp>
        <p:nvSpPr>
          <p:cNvPr id="5" name="Title 4">
            <a:extLst>
              <a:ext uri="{FF2B5EF4-FFF2-40B4-BE49-F238E27FC236}">
                <a16:creationId xmlns:a16="http://schemas.microsoft.com/office/drawing/2014/main" id="{F14DE461-0C78-F545-8A7F-AF9F2AD863CE}"/>
              </a:ext>
            </a:extLst>
          </p:cNvPr>
          <p:cNvSpPr>
            <a:spLocks noGrp="1"/>
          </p:cNvSpPr>
          <p:nvPr>
            <p:ph type="title"/>
          </p:nvPr>
        </p:nvSpPr>
        <p:spPr/>
        <p:txBody>
          <a:bodyPr/>
          <a:lstStyle/>
          <a:p>
            <a:r>
              <a:rPr lang="en-GB" dirty="0"/>
              <a:t>A</a:t>
            </a:r>
            <a:r>
              <a:rPr lang="en-AR" dirty="0"/>
              <a:t>claracion:</a:t>
            </a:r>
          </a:p>
        </p:txBody>
      </p:sp>
      <p:pic>
        <p:nvPicPr>
          <p:cNvPr id="13" name="Picture 12">
            <a:extLst>
              <a:ext uri="{FF2B5EF4-FFF2-40B4-BE49-F238E27FC236}">
                <a16:creationId xmlns:a16="http://schemas.microsoft.com/office/drawing/2014/main" id="{9CDD17AB-1B11-0449-BA5C-F641E87A305C}"/>
              </a:ext>
            </a:extLst>
          </p:cNvPr>
          <p:cNvPicPr>
            <a:picLocks noChangeAspect="1"/>
          </p:cNvPicPr>
          <p:nvPr/>
        </p:nvPicPr>
        <p:blipFill>
          <a:blip r:embed="rId2"/>
          <a:stretch>
            <a:fillRect/>
          </a:stretch>
        </p:blipFill>
        <p:spPr>
          <a:xfrm>
            <a:off x="515938" y="2560321"/>
            <a:ext cx="10499893" cy="3001384"/>
          </a:xfrm>
          <a:prstGeom prst="rect">
            <a:avLst/>
          </a:prstGeom>
        </p:spPr>
      </p:pic>
      <p:sp>
        <p:nvSpPr>
          <p:cNvPr id="14" name="TextBox 13">
            <a:extLst>
              <a:ext uri="{FF2B5EF4-FFF2-40B4-BE49-F238E27FC236}">
                <a16:creationId xmlns:a16="http://schemas.microsoft.com/office/drawing/2014/main" id="{8CD3CC89-C6CD-B944-B6B8-3674CF4139FB}"/>
              </a:ext>
            </a:extLst>
          </p:cNvPr>
          <p:cNvSpPr txBox="1"/>
          <p:nvPr/>
        </p:nvSpPr>
        <p:spPr>
          <a:xfrm>
            <a:off x="439212" y="1517635"/>
            <a:ext cx="10924657" cy="646331"/>
          </a:xfrm>
          <a:prstGeom prst="rect">
            <a:avLst/>
          </a:prstGeom>
          <a:noFill/>
        </p:spPr>
        <p:txBody>
          <a:bodyPr wrap="none" rtlCol="0">
            <a:spAutoFit/>
          </a:bodyPr>
          <a:lstStyle/>
          <a:p>
            <a:r>
              <a:rPr lang="en-AR" dirty="0"/>
              <a:t>Debido a razones de tiempo, decidimos trabajar solo las propiedades ubicadas en Ciudad de Buenos Aires, a partir </a:t>
            </a:r>
          </a:p>
          <a:p>
            <a:r>
              <a:rPr lang="en-AR" dirty="0"/>
              <a:t>de esta etapa. [20.904 registros]</a:t>
            </a:r>
          </a:p>
        </p:txBody>
      </p:sp>
    </p:spTree>
    <p:extLst>
      <p:ext uri="{BB962C8B-B14F-4D97-AF65-F5344CB8AC3E}">
        <p14:creationId xmlns:p14="http://schemas.microsoft.com/office/powerpoint/2010/main" val="3975945389"/>
      </p:ext>
    </p:extLst>
  </p:cSld>
  <p:clrMapOvr>
    <a:masterClrMapping/>
  </p:clrMapOvr>
  <p:transition spd="med">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590178-8CFD-4C42-875A-62FF5684FD1D}"/>
              </a:ext>
            </a:extLst>
          </p:cNvPr>
          <p:cNvSpPr>
            <a:spLocks noGrp="1"/>
          </p:cNvSpPr>
          <p:nvPr>
            <p:ph idx="1"/>
          </p:nvPr>
        </p:nvSpPr>
        <p:spPr>
          <a:xfrm>
            <a:off x="515938" y="1556217"/>
            <a:ext cx="10553681" cy="4087962"/>
          </a:xfrm>
        </p:spPr>
        <p:txBody>
          <a:bodyPr/>
          <a:lstStyle/>
          <a:p>
            <a:pPr lvl="1"/>
            <a:r>
              <a:rPr lang="es-AR" u="sng" dirty="0"/>
              <a:t>PRECIO USD POR M2</a:t>
            </a:r>
          </a:p>
          <a:p>
            <a:pPr marL="457200" lvl="1" indent="0">
              <a:buNone/>
            </a:pPr>
            <a:r>
              <a:rPr lang="es-AR" dirty="0"/>
              <a:t>    DEPENDE PRINCIPALMENTE DE SURFACE TOTAL IN M2 Y PRECIO USD.</a:t>
            </a:r>
          </a:p>
          <a:p>
            <a:pPr lvl="1"/>
            <a:endParaRPr lang="es-AR" dirty="0"/>
          </a:p>
        </p:txBody>
      </p:sp>
      <p:sp>
        <p:nvSpPr>
          <p:cNvPr id="3" name="Slide Number Placeholder 2">
            <a:extLst>
              <a:ext uri="{FF2B5EF4-FFF2-40B4-BE49-F238E27FC236}">
                <a16:creationId xmlns:a16="http://schemas.microsoft.com/office/drawing/2014/main" id="{69CE895E-B393-45A5-AF05-D5AB1AE2AE68}"/>
              </a:ext>
            </a:extLst>
          </p:cNvPr>
          <p:cNvSpPr>
            <a:spLocks noGrp="1"/>
          </p:cNvSpPr>
          <p:nvPr>
            <p:ph type="sldNum" sz="quarter" idx="12"/>
          </p:nvPr>
        </p:nvSpPr>
        <p:spPr/>
        <p:txBody>
          <a:bodyPr/>
          <a:lstStyle/>
          <a:p>
            <a:fld id="{9EC71654-96A5-4280-94F3-931C61A9F92C}" type="slidenum">
              <a:rPr lang="en-US" noProof="0" smtClean="0"/>
              <a:pPr/>
              <a:t>16</a:t>
            </a:fld>
            <a:endParaRPr lang="en-US" noProof="0" dirty="0"/>
          </a:p>
        </p:txBody>
      </p:sp>
      <p:sp>
        <p:nvSpPr>
          <p:cNvPr id="5" name="Title 4">
            <a:extLst>
              <a:ext uri="{FF2B5EF4-FFF2-40B4-BE49-F238E27FC236}">
                <a16:creationId xmlns:a16="http://schemas.microsoft.com/office/drawing/2014/main" id="{040BE0F5-BB92-4793-B55A-6D765D56671B}"/>
              </a:ext>
            </a:extLst>
          </p:cNvPr>
          <p:cNvSpPr>
            <a:spLocks noGrp="1"/>
          </p:cNvSpPr>
          <p:nvPr>
            <p:ph type="title"/>
          </p:nvPr>
        </p:nvSpPr>
        <p:spPr/>
        <p:txBody>
          <a:bodyPr/>
          <a:lstStyle/>
          <a:p>
            <a:r>
              <a:rPr lang="es-AR" dirty="0"/>
              <a:t>OUTLIERS</a:t>
            </a:r>
            <a:endParaRPr lang="en-US" dirty="0"/>
          </a:p>
        </p:txBody>
      </p:sp>
      <p:pic>
        <p:nvPicPr>
          <p:cNvPr id="11" name="Picture 10">
            <a:extLst>
              <a:ext uri="{FF2B5EF4-FFF2-40B4-BE49-F238E27FC236}">
                <a16:creationId xmlns:a16="http://schemas.microsoft.com/office/drawing/2014/main" id="{3892441A-1868-644C-BF86-E7DDB5C6CAD7}"/>
              </a:ext>
            </a:extLst>
          </p:cNvPr>
          <p:cNvPicPr>
            <a:picLocks noChangeAspect="1"/>
          </p:cNvPicPr>
          <p:nvPr/>
        </p:nvPicPr>
        <p:blipFill>
          <a:blip r:embed="rId2"/>
          <a:stretch>
            <a:fillRect/>
          </a:stretch>
        </p:blipFill>
        <p:spPr>
          <a:xfrm>
            <a:off x="591671" y="2575693"/>
            <a:ext cx="10477949" cy="2362067"/>
          </a:xfrm>
          <a:prstGeom prst="rect">
            <a:avLst/>
          </a:prstGeom>
        </p:spPr>
      </p:pic>
    </p:spTree>
    <p:extLst>
      <p:ext uri="{BB962C8B-B14F-4D97-AF65-F5344CB8AC3E}">
        <p14:creationId xmlns:p14="http://schemas.microsoft.com/office/powerpoint/2010/main" val="2168892608"/>
      </p:ext>
    </p:extLst>
  </p:cSld>
  <p:clrMapOvr>
    <a:masterClrMapping/>
  </p:clrMapOvr>
  <p:transition spd="med">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309DE5-6902-A84B-A004-B371C0FF3530}"/>
              </a:ext>
            </a:extLst>
          </p:cNvPr>
          <p:cNvSpPr>
            <a:spLocks noGrp="1"/>
          </p:cNvSpPr>
          <p:nvPr>
            <p:ph type="sldNum" sz="quarter" idx="12"/>
          </p:nvPr>
        </p:nvSpPr>
        <p:spPr/>
        <p:txBody>
          <a:bodyPr/>
          <a:lstStyle/>
          <a:p>
            <a:fld id="{9EC71654-96A5-4280-94F3-931C61A9F92C}" type="slidenum">
              <a:rPr lang="en-US" noProof="0" smtClean="0"/>
              <a:pPr/>
              <a:t>17</a:t>
            </a:fld>
            <a:endParaRPr lang="en-US" noProof="0" dirty="0"/>
          </a:p>
        </p:txBody>
      </p:sp>
      <p:sp>
        <p:nvSpPr>
          <p:cNvPr id="7" name="Title 4">
            <a:extLst>
              <a:ext uri="{FF2B5EF4-FFF2-40B4-BE49-F238E27FC236}">
                <a16:creationId xmlns:a16="http://schemas.microsoft.com/office/drawing/2014/main" id="{8808543D-22BE-0045-8957-7BCD7C909B2A}"/>
              </a:ext>
            </a:extLst>
          </p:cNvPr>
          <p:cNvSpPr>
            <a:spLocks noGrp="1"/>
          </p:cNvSpPr>
          <p:nvPr>
            <p:ph type="title"/>
          </p:nvPr>
        </p:nvSpPr>
        <p:spPr>
          <a:xfrm>
            <a:off x="515938" y="499595"/>
            <a:ext cx="6077501" cy="1325563"/>
          </a:xfrm>
        </p:spPr>
        <p:txBody>
          <a:bodyPr/>
          <a:lstStyle/>
          <a:p>
            <a:r>
              <a:rPr lang="es-AR" dirty="0"/>
              <a:t>OUTLIERS</a:t>
            </a:r>
            <a:br>
              <a:rPr lang="es-AR" dirty="0"/>
            </a:br>
            <a:r>
              <a:rPr lang="es-AR" dirty="0"/>
              <a:t>(SUPERFICIE TOTAL EN M2)</a:t>
            </a:r>
            <a:endParaRPr lang="en-US" dirty="0"/>
          </a:p>
        </p:txBody>
      </p:sp>
      <p:pic>
        <p:nvPicPr>
          <p:cNvPr id="8" name="Picture 7">
            <a:extLst>
              <a:ext uri="{FF2B5EF4-FFF2-40B4-BE49-F238E27FC236}">
                <a16:creationId xmlns:a16="http://schemas.microsoft.com/office/drawing/2014/main" id="{3344EBBD-7F53-294B-A872-0816D499558D}"/>
              </a:ext>
            </a:extLst>
          </p:cNvPr>
          <p:cNvPicPr>
            <a:picLocks noChangeAspect="1"/>
          </p:cNvPicPr>
          <p:nvPr/>
        </p:nvPicPr>
        <p:blipFill>
          <a:blip r:embed="rId2"/>
          <a:stretch>
            <a:fillRect/>
          </a:stretch>
        </p:blipFill>
        <p:spPr>
          <a:xfrm>
            <a:off x="515938" y="1745322"/>
            <a:ext cx="10885656" cy="2719102"/>
          </a:xfrm>
          <a:prstGeom prst="rect">
            <a:avLst/>
          </a:prstGeom>
        </p:spPr>
      </p:pic>
    </p:spTree>
    <p:extLst>
      <p:ext uri="{BB962C8B-B14F-4D97-AF65-F5344CB8AC3E}">
        <p14:creationId xmlns:p14="http://schemas.microsoft.com/office/powerpoint/2010/main" val="1511448081"/>
      </p:ext>
    </p:extLst>
  </p:cSld>
  <p:clrMapOvr>
    <a:masterClrMapping/>
  </p:clrMapOvr>
  <p:transition spd="med">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6" descr="Icon&#10;&#10;Description automatically generated">
            <a:extLst>
              <a:ext uri="{FF2B5EF4-FFF2-40B4-BE49-F238E27FC236}">
                <a16:creationId xmlns:a16="http://schemas.microsoft.com/office/drawing/2014/main" id="{44292F08-94BA-2E4B-99C0-3E00C7BF1C70}"/>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LineDrawing/>
                    </a14:imgEffect>
                  </a14:imgLayer>
                </a14:imgProps>
              </a:ext>
            </a:extLst>
          </a:blip>
          <a:srcRect t="4178" b="4178"/>
          <a:stretch>
            <a:fillRect/>
          </a:stretch>
        </p:blipFill>
        <p:spPr>
          <a:xfrm>
            <a:off x="7776716" y="39847"/>
            <a:ext cx="5598561" cy="5130800"/>
          </a:xfrm>
        </p:spPr>
      </p:pic>
      <p:sp>
        <p:nvSpPr>
          <p:cNvPr id="2" name="Content Placeholder 1">
            <a:extLst>
              <a:ext uri="{FF2B5EF4-FFF2-40B4-BE49-F238E27FC236}">
                <a16:creationId xmlns:a16="http://schemas.microsoft.com/office/drawing/2014/main" id="{39590178-8CFD-4C42-875A-62FF5684FD1D}"/>
              </a:ext>
            </a:extLst>
          </p:cNvPr>
          <p:cNvSpPr>
            <a:spLocks noGrp="1"/>
          </p:cNvSpPr>
          <p:nvPr>
            <p:ph idx="1"/>
          </p:nvPr>
        </p:nvSpPr>
        <p:spPr>
          <a:xfrm>
            <a:off x="515938" y="1549549"/>
            <a:ext cx="7584570" cy="3483294"/>
          </a:xfrm>
        </p:spPr>
        <p:txBody>
          <a:bodyPr/>
          <a:lstStyle/>
          <a:p>
            <a:pPr lvl="1"/>
            <a:endParaRPr lang="es-AR" dirty="0"/>
          </a:p>
          <a:p>
            <a:pPr lvl="1"/>
            <a:r>
              <a:rPr lang="es-AR" dirty="0"/>
              <a:t>Dos criterios :</a:t>
            </a:r>
          </a:p>
          <a:p>
            <a:pPr lvl="2"/>
            <a:r>
              <a:rPr lang="es-AR" dirty="0"/>
              <a:t>Análisis grafico, por barrio, propiedad a propiedad.</a:t>
            </a:r>
          </a:p>
          <a:p>
            <a:pPr lvl="3"/>
            <a:r>
              <a:rPr lang="es-AR" dirty="0"/>
              <a:t>Apartamentos.</a:t>
            </a:r>
          </a:p>
          <a:p>
            <a:pPr lvl="3"/>
            <a:r>
              <a:rPr lang="es-AR" dirty="0"/>
              <a:t>Casas.</a:t>
            </a:r>
          </a:p>
          <a:p>
            <a:pPr lvl="3"/>
            <a:r>
              <a:rPr lang="es-AR" dirty="0"/>
              <a:t>PH.</a:t>
            </a:r>
          </a:p>
          <a:p>
            <a:pPr lvl="3"/>
            <a:endParaRPr lang="es-AR" dirty="0"/>
          </a:p>
          <a:p>
            <a:pPr lvl="2"/>
            <a:r>
              <a:rPr lang="es-AR" dirty="0"/>
              <a:t>Análisis a partir de </a:t>
            </a:r>
            <a:r>
              <a:rPr lang="es-AR" dirty="0" err="1"/>
              <a:t>quantiles</a:t>
            </a:r>
            <a:r>
              <a:rPr lang="es-AR" dirty="0"/>
              <a:t> [q1 - 1.5 *RIC &lt; q &lt; q3 + 1.5*RIC]</a:t>
            </a:r>
          </a:p>
          <a:p>
            <a:pPr lvl="3"/>
            <a:r>
              <a:rPr lang="es-AR" dirty="0"/>
              <a:t>Store.</a:t>
            </a:r>
          </a:p>
          <a:p>
            <a:pPr lvl="3"/>
            <a:r>
              <a:rPr lang="es-AR" dirty="0" err="1"/>
              <a:t>Duplex</a:t>
            </a:r>
            <a:r>
              <a:rPr lang="es-AR" dirty="0"/>
              <a:t>/</a:t>
            </a:r>
            <a:r>
              <a:rPr lang="es-AR" dirty="0" err="1"/>
              <a:t>Triplex</a:t>
            </a:r>
            <a:r>
              <a:rPr lang="es-AR" dirty="0"/>
              <a:t>.</a:t>
            </a:r>
          </a:p>
          <a:p>
            <a:pPr lvl="3"/>
            <a:r>
              <a:rPr lang="es-AR" dirty="0"/>
              <a:t>Pisos/</a:t>
            </a:r>
            <a:r>
              <a:rPr lang="es-AR" dirty="0" err="1"/>
              <a:t>Penthouse</a:t>
            </a:r>
            <a:r>
              <a:rPr lang="es-AR" dirty="0"/>
              <a:t>.</a:t>
            </a:r>
          </a:p>
          <a:p>
            <a:pPr marL="1371600" lvl="3" indent="0">
              <a:buNone/>
            </a:pPr>
            <a:endParaRPr lang="es-AR" dirty="0"/>
          </a:p>
        </p:txBody>
      </p:sp>
      <p:sp>
        <p:nvSpPr>
          <p:cNvPr id="3" name="Slide Number Placeholder 2">
            <a:extLst>
              <a:ext uri="{FF2B5EF4-FFF2-40B4-BE49-F238E27FC236}">
                <a16:creationId xmlns:a16="http://schemas.microsoft.com/office/drawing/2014/main" id="{69CE895E-B393-45A5-AF05-D5AB1AE2AE68}"/>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sp>
        <p:nvSpPr>
          <p:cNvPr id="16" name="Title 4">
            <a:extLst>
              <a:ext uri="{FF2B5EF4-FFF2-40B4-BE49-F238E27FC236}">
                <a16:creationId xmlns:a16="http://schemas.microsoft.com/office/drawing/2014/main" id="{0D99C5E1-B7A7-904D-8AAE-E63A3440A43F}"/>
              </a:ext>
            </a:extLst>
          </p:cNvPr>
          <p:cNvSpPr>
            <a:spLocks noGrp="1"/>
          </p:cNvSpPr>
          <p:nvPr>
            <p:ph type="title"/>
          </p:nvPr>
        </p:nvSpPr>
        <p:spPr>
          <a:xfrm>
            <a:off x="515938" y="499595"/>
            <a:ext cx="6077501" cy="1325563"/>
          </a:xfrm>
        </p:spPr>
        <p:txBody>
          <a:bodyPr/>
          <a:lstStyle/>
          <a:p>
            <a:r>
              <a:rPr lang="es-AR" dirty="0"/>
              <a:t>OUTLIERS</a:t>
            </a:r>
            <a:br>
              <a:rPr lang="es-AR" dirty="0"/>
            </a:br>
            <a:r>
              <a:rPr lang="es-AR" dirty="0"/>
              <a:t>(SUPERFICIE TOTAL EN M2)</a:t>
            </a:r>
            <a:endParaRPr lang="en-US" dirty="0"/>
          </a:p>
        </p:txBody>
      </p:sp>
      <p:sp>
        <p:nvSpPr>
          <p:cNvPr id="17" name="TextBox 16">
            <a:extLst>
              <a:ext uri="{FF2B5EF4-FFF2-40B4-BE49-F238E27FC236}">
                <a16:creationId xmlns:a16="http://schemas.microsoft.com/office/drawing/2014/main" id="{0D71F17A-0BE6-5941-9329-E59627679AA8}"/>
              </a:ext>
            </a:extLst>
          </p:cNvPr>
          <p:cNvSpPr txBox="1"/>
          <p:nvPr/>
        </p:nvSpPr>
        <p:spPr>
          <a:xfrm>
            <a:off x="591670" y="5308451"/>
            <a:ext cx="8180701" cy="646331"/>
          </a:xfrm>
          <a:prstGeom prst="rect">
            <a:avLst/>
          </a:prstGeom>
          <a:noFill/>
        </p:spPr>
        <p:txBody>
          <a:bodyPr wrap="none" rtlCol="0">
            <a:spAutoFit/>
          </a:bodyPr>
          <a:lstStyle/>
          <a:p>
            <a:r>
              <a:rPr lang="es-AR" dirty="0"/>
              <a:t>Propiedades no comunes como naves industriales, hoteles, </a:t>
            </a:r>
            <a:r>
              <a:rPr lang="es-AR" dirty="0" err="1"/>
              <a:t>etc</a:t>
            </a:r>
            <a:r>
              <a:rPr lang="es-AR" dirty="0"/>
              <a:t>, fueron </a:t>
            </a:r>
            <a:r>
              <a:rPr lang="es-AR" dirty="0" err="1"/>
              <a:t>dropeadas</a:t>
            </a:r>
            <a:r>
              <a:rPr lang="es-AR" dirty="0"/>
              <a:t>.</a:t>
            </a:r>
          </a:p>
          <a:p>
            <a:endParaRPr lang="en-AR" dirty="0"/>
          </a:p>
        </p:txBody>
      </p:sp>
    </p:spTree>
    <p:extLst>
      <p:ext uri="{BB962C8B-B14F-4D97-AF65-F5344CB8AC3E}">
        <p14:creationId xmlns:p14="http://schemas.microsoft.com/office/powerpoint/2010/main" val="3451074399"/>
      </p:ext>
    </p:extLst>
  </p:cSld>
  <p:clrMapOvr>
    <a:masterClrMapping/>
  </p:clrMapOvr>
  <p:transition spd="med">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EAA86A-7BC2-7F4C-9A1C-77E712DBA731}"/>
              </a:ext>
            </a:extLst>
          </p:cNvPr>
          <p:cNvSpPr>
            <a:spLocks noGrp="1"/>
          </p:cNvSpPr>
          <p:nvPr>
            <p:ph type="sldNum" sz="quarter" idx="12"/>
          </p:nvPr>
        </p:nvSpPr>
        <p:spPr/>
        <p:txBody>
          <a:bodyPr/>
          <a:lstStyle/>
          <a:p>
            <a:fld id="{9EC71654-96A5-4280-94F3-931C61A9F92C}" type="slidenum">
              <a:rPr lang="en-US" noProof="0" smtClean="0"/>
              <a:pPr/>
              <a:t>19</a:t>
            </a:fld>
            <a:endParaRPr lang="en-US" noProof="0" dirty="0"/>
          </a:p>
        </p:txBody>
      </p:sp>
      <p:sp>
        <p:nvSpPr>
          <p:cNvPr id="6" name="Title 4">
            <a:extLst>
              <a:ext uri="{FF2B5EF4-FFF2-40B4-BE49-F238E27FC236}">
                <a16:creationId xmlns:a16="http://schemas.microsoft.com/office/drawing/2014/main" id="{457A2922-BB46-4344-8F40-8F612D38BD66}"/>
              </a:ext>
            </a:extLst>
          </p:cNvPr>
          <p:cNvSpPr>
            <a:spLocks noGrp="1"/>
          </p:cNvSpPr>
          <p:nvPr>
            <p:ph type="title"/>
          </p:nvPr>
        </p:nvSpPr>
        <p:spPr>
          <a:xfrm>
            <a:off x="515938" y="499595"/>
            <a:ext cx="6077501" cy="1325563"/>
          </a:xfrm>
        </p:spPr>
        <p:txBody>
          <a:bodyPr/>
          <a:lstStyle/>
          <a:p>
            <a:r>
              <a:rPr lang="es-AR" dirty="0"/>
              <a:t>OUTLIERS</a:t>
            </a:r>
            <a:br>
              <a:rPr lang="es-AR" dirty="0"/>
            </a:br>
            <a:r>
              <a:rPr lang="es-AR" dirty="0"/>
              <a:t>(PRICE USD)</a:t>
            </a:r>
            <a:endParaRPr lang="en-US" dirty="0"/>
          </a:p>
        </p:txBody>
      </p:sp>
      <p:sp>
        <p:nvSpPr>
          <p:cNvPr id="7" name="TextBox 6">
            <a:extLst>
              <a:ext uri="{FF2B5EF4-FFF2-40B4-BE49-F238E27FC236}">
                <a16:creationId xmlns:a16="http://schemas.microsoft.com/office/drawing/2014/main" id="{0A4A55D4-EA7E-1744-B332-F96128F7F0BF}"/>
              </a:ext>
            </a:extLst>
          </p:cNvPr>
          <p:cNvSpPr txBox="1"/>
          <p:nvPr/>
        </p:nvSpPr>
        <p:spPr>
          <a:xfrm>
            <a:off x="515938" y="2055496"/>
            <a:ext cx="10683508" cy="923330"/>
          </a:xfrm>
          <a:prstGeom prst="rect">
            <a:avLst/>
          </a:prstGeom>
          <a:noFill/>
        </p:spPr>
        <p:txBody>
          <a:bodyPr wrap="square" rtlCol="0">
            <a:spAutoFit/>
          </a:bodyPr>
          <a:lstStyle/>
          <a:p>
            <a:r>
              <a:rPr lang="en-AR" dirty="0"/>
              <a:t>Para los precios, utilizamos el analisis de los quantiles, separando por tipo de propiedad.</a:t>
            </a:r>
          </a:p>
          <a:p>
            <a:endParaRPr lang="en-AR" dirty="0"/>
          </a:p>
          <a:p>
            <a:r>
              <a:rPr lang="en-AR" dirty="0"/>
              <a:t>Tambien, realizamos simulaciones con la plataforma de Zonaprops, para valores dudosos de precios.</a:t>
            </a:r>
          </a:p>
        </p:txBody>
      </p:sp>
      <p:pic>
        <p:nvPicPr>
          <p:cNvPr id="11" name="Picture 10">
            <a:extLst>
              <a:ext uri="{FF2B5EF4-FFF2-40B4-BE49-F238E27FC236}">
                <a16:creationId xmlns:a16="http://schemas.microsoft.com/office/drawing/2014/main" id="{37DB7DB3-C62B-954A-8A0B-A0C742A80BC3}"/>
              </a:ext>
            </a:extLst>
          </p:cNvPr>
          <p:cNvPicPr>
            <a:picLocks noChangeAspect="1"/>
          </p:cNvPicPr>
          <p:nvPr/>
        </p:nvPicPr>
        <p:blipFill>
          <a:blip r:embed="rId2"/>
          <a:stretch>
            <a:fillRect/>
          </a:stretch>
        </p:blipFill>
        <p:spPr>
          <a:xfrm>
            <a:off x="515937" y="3193048"/>
            <a:ext cx="10683509" cy="2675458"/>
          </a:xfrm>
          <a:prstGeom prst="rect">
            <a:avLst/>
          </a:prstGeom>
        </p:spPr>
      </p:pic>
    </p:spTree>
    <p:extLst>
      <p:ext uri="{BB962C8B-B14F-4D97-AF65-F5344CB8AC3E}">
        <p14:creationId xmlns:p14="http://schemas.microsoft.com/office/powerpoint/2010/main" val="4065422535"/>
      </p:ext>
    </p:extLst>
  </p:cSld>
  <p:clrMapOvr>
    <a:masterClrMapping/>
  </p:clrMapOvr>
  <p:transition spd="med">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15EE-5385-43E8-BD2F-7971A4E92508}"/>
              </a:ext>
            </a:extLst>
          </p:cNvPr>
          <p:cNvSpPr>
            <a:spLocks noGrp="1"/>
          </p:cNvSpPr>
          <p:nvPr>
            <p:ph type="title"/>
          </p:nvPr>
        </p:nvSpPr>
        <p:spPr/>
        <p:txBody>
          <a:bodyPr/>
          <a:lstStyle/>
          <a:p>
            <a:r>
              <a:rPr lang="es-ES" dirty="0"/>
              <a:t>contenido</a:t>
            </a:r>
            <a:endParaRPr lang="es-AR" dirty="0"/>
          </a:p>
        </p:txBody>
      </p:sp>
      <p:sp>
        <p:nvSpPr>
          <p:cNvPr id="4" name="Slide Number Placeholder 3">
            <a:extLst>
              <a:ext uri="{FF2B5EF4-FFF2-40B4-BE49-F238E27FC236}">
                <a16:creationId xmlns:a16="http://schemas.microsoft.com/office/drawing/2014/main" id="{0AD72AF8-C423-47C7-8483-97CD8DD89E39}"/>
              </a:ext>
            </a:extLst>
          </p:cNvPr>
          <p:cNvSpPr>
            <a:spLocks noGrp="1"/>
          </p:cNvSpPr>
          <p:nvPr>
            <p:ph type="sldNum" sz="quarter" idx="12"/>
          </p:nvPr>
        </p:nvSpPr>
        <p:spPr/>
        <p:txBody>
          <a:bodyPr/>
          <a:lstStyle/>
          <a:p>
            <a:fld id="{9EC71654-96A5-4280-94F3-931C61A9F92C}" type="slidenum">
              <a:rPr lang="en-US" noProof="0" smtClean="0"/>
              <a:pPr/>
              <a:t>2</a:t>
            </a:fld>
            <a:endParaRPr lang="en-US" noProof="0" dirty="0"/>
          </a:p>
        </p:txBody>
      </p:sp>
      <p:graphicFrame>
        <p:nvGraphicFramePr>
          <p:cNvPr id="9" name="Content Placeholder 8">
            <a:extLst>
              <a:ext uri="{FF2B5EF4-FFF2-40B4-BE49-F238E27FC236}">
                <a16:creationId xmlns:a16="http://schemas.microsoft.com/office/drawing/2014/main" id="{8DEFFCC4-3861-4DEE-9FBE-C345CA319DF4}"/>
              </a:ext>
            </a:extLst>
          </p:cNvPr>
          <p:cNvGraphicFramePr>
            <a:graphicFrameLocks noGrp="1"/>
          </p:cNvGraphicFramePr>
          <p:nvPr>
            <p:ph idx="1"/>
          </p:nvPr>
        </p:nvGraphicFramePr>
        <p:xfrm>
          <a:off x="244476" y="1489830"/>
          <a:ext cx="5038724" cy="41616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Placeholder 6">
            <a:extLst>
              <a:ext uri="{FF2B5EF4-FFF2-40B4-BE49-F238E27FC236}">
                <a16:creationId xmlns:a16="http://schemas.microsoft.com/office/drawing/2014/main" id="{12EE6F7E-2D7C-457B-A76B-606734F1A9FF}"/>
              </a:ext>
            </a:extLst>
          </p:cNvPr>
          <p:cNvPicPr>
            <a:picLocks noGrp="1" noChangeAspect="1"/>
          </p:cNvPicPr>
          <p:nvPr>
            <p:ph type="pic" sz="quarter" idx="13"/>
          </p:nvPr>
        </p:nvPicPr>
        <p:blipFill>
          <a:blip r:embed="rId7"/>
          <a:srcRect/>
          <a:stretch/>
        </p:blipFill>
        <p:spPr>
          <a:xfrm>
            <a:off x="5563906" y="988536"/>
            <a:ext cx="4662964" cy="4662964"/>
          </a:xfrm>
        </p:spPr>
      </p:pic>
    </p:spTree>
    <p:extLst>
      <p:ext uri="{BB962C8B-B14F-4D97-AF65-F5344CB8AC3E}">
        <p14:creationId xmlns:p14="http://schemas.microsoft.com/office/powerpoint/2010/main" val="2185666895"/>
      </p:ext>
    </p:extLst>
  </p:cSld>
  <p:clrMapOvr>
    <a:masterClrMapping/>
  </p:clrMapOvr>
  <p:transition spd="med">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20</a:t>
            </a:fld>
            <a:endParaRPr lang="en-US"/>
          </a:p>
        </p:txBody>
      </p:sp>
      <p:sp>
        <p:nvSpPr>
          <p:cNvPr id="8" name="Content Placeholder 7">
            <a:extLst>
              <a:ext uri="{FF2B5EF4-FFF2-40B4-BE49-F238E27FC236}">
                <a16:creationId xmlns:a16="http://schemas.microsoft.com/office/drawing/2014/main" id="{83764728-A8C8-4187-9176-1FBA2C253695}"/>
              </a:ext>
            </a:extLst>
          </p:cNvPr>
          <p:cNvSpPr>
            <a:spLocks noGrp="1"/>
          </p:cNvSpPr>
          <p:nvPr>
            <p:ph sz="half" idx="2"/>
          </p:nvPr>
        </p:nvSpPr>
        <p:spPr>
          <a:xfrm>
            <a:off x="406400" y="1552368"/>
            <a:ext cx="10957296" cy="4561835"/>
          </a:xfrm>
        </p:spPr>
        <p:txBody>
          <a:bodyPr>
            <a:normAutofit/>
          </a:bodyPr>
          <a:lstStyle/>
          <a:p>
            <a:pPr>
              <a:buFontTx/>
              <a:buChar char="-"/>
            </a:pPr>
            <a:r>
              <a:rPr lang="en-US" sz="1800" dirty="0"/>
              <a:t>Se </a:t>
            </a:r>
            <a:r>
              <a:rPr lang="en-US" sz="1800" dirty="0" err="1"/>
              <a:t>pueden</a:t>
            </a:r>
            <a:r>
              <a:rPr lang="en-US" sz="1800" dirty="0"/>
              <a:t> </a:t>
            </a:r>
            <a:r>
              <a:rPr lang="en-US" sz="1800" dirty="0" err="1"/>
              <a:t>correlacionar</a:t>
            </a:r>
            <a:r>
              <a:rPr lang="en-US" sz="1800" dirty="0"/>
              <a:t> las </a:t>
            </a:r>
            <a:r>
              <a:rPr lang="en-US" sz="1800" dirty="0" err="1"/>
              <a:t>siguientes</a:t>
            </a:r>
            <a:r>
              <a:rPr lang="en-US" sz="1800" dirty="0"/>
              <a:t> variables para </a:t>
            </a:r>
            <a:r>
              <a:rPr lang="en-US" sz="1800" dirty="0" err="1"/>
              <a:t>ver</a:t>
            </a:r>
            <a:r>
              <a:rPr lang="en-US" sz="1800" dirty="0"/>
              <a:t> </a:t>
            </a:r>
            <a:r>
              <a:rPr lang="en-US" sz="1800" dirty="0" err="1"/>
              <a:t>cómo</a:t>
            </a:r>
            <a:r>
              <a:rPr lang="en-US" sz="1800" dirty="0"/>
              <a:t> es la </a:t>
            </a:r>
            <a:r>
              <a:rPr lang="en-US" sz="1800" dirty="0" err="1"/>
              <a:t>relación</a:t>
            </a:r>
            <a:r>
              <a:rPr lang="en-US" sz="1800" dirty="0"/>
              <a:t> entre </a:t>
            </a:r>
            <a:r>
              <a:rPr lang="en-US" sz="1800" dirty="0" err="1"/>
              <a:t>ellas</a:t>
            </a:r>
            <a:r>
              <a:rPr lang="en-US" sz="1800" dirty="0"/>
              <a:t> de </a:t>
            </a:r>
            <a:r>
              <a:rPr lang="en-US" sz="1800" dirty="0" err="1"/>
              <a:t>acuerdo</a:t>
            </a:r>
            <a:r>
              <a:rPr lang="en-US" sz="1800" dirty="0"/>
              <a:t> al punto </a:t>
            </a:r>
            <a:r>
              <a:rPr lang="en-US" sz="1800" dirty="0" err="1"/>
              <a:t>geográfico</a:t>
            </a:r>
            <a:r>
              <a:rPr lang="en-US" sz="1800" dirty="0"/>
              <a:t> de la ciudad:</a:t>
            </a:r>
            <a:endParaRPr lang="en-US" sz="1400" dirty="0"/>
          </a:p>
          <a:p>
            <a:pPr lvl="1">
              <a:buFontTx/>
              <a:buChar char="-"/>
            </a:pPr>
            <a:r>
              <a:rPr lang="en-US" sz="1400" dirty="0"/>
              <a:t>PRECIO USD POR M2</a:t>
            </a:r>
          </a:p>
          <a:p>
            <a:pPr lvl="1">
              <a:buFontTx/>
              <a:buChar char="-"/>
            </a:pPr>
            <a:r>
              <a:rPr lang="en-US" sz="1400" dirty="0"/>
              <a:t>PRECIO USD</a:t>
            </a:r>
          </a:p>
          <a:p>
            <a:pPr lvl="1">
              <a:buFontTx/>
              <a:buChar char="-"/>
            </a:pPr>
            <a:r>
              <a:rPr lang="en-US" sz="1400" dirty="0"/>
              <a:t>Expenses</a:t>
            </a:r>
          </a:p>
          <a:p>
            <a:pPr lvl="1">
              <a:buFontTx/>
              <a:buChar char="-"/>
            </a:pPr>
            <a:r>
              <a:rPr lang="en-US" sz="1400" dirty="0"/>
              <a:t>SUPERFICIE TOTAL EN M2</a:t>
            </a:r>
          </a:p>
          <a:p>
            <a:pPr>
              <a:buFontTx/>
              <a:buChar char="-"/>
            </a:pPr>
            <a:r>
              <a:rPr lang="es-AR" sz="1800" dirty="0"/>
              <a:t>Se divide CABA en zonas de comunas siguiendo el siguiente criterio:</a:t>
            </a:r>
          </a:p>
          <a:p>
            <a:pPr lvl="1">
              <a:buFontTx/>
              <a:buChar char="-"/>
            </a:pPr>
            <a:r>
              <a:rPr lang="en-US" sz="1400" dirty="0"/>
              <a:t>NORTE: </a:t>
            </a:r>
            <a:r>
              <a:rPr lang="en-US" sz="1400" dirty="0" err="1"/>
              <a:t>comunas</a:t>
            </a:r>
            <a:r>
              <a:rPr lang="en-US" sz="1400" dirty="0"/>
              <a:t> 12,13,14,15</a:t>
            </a:r>
          </a:p>
          <a:p>
            <a:pPr lvl="1">
              <a:buFontTx/>
              <a:buChar char="-"/>
            </a:pPr>
            <a:r>
              <a:rPr lang="en-US" sz="1400" dirty="0"/>
              <a:t>OESTE: </a:t>
            </a:r>
            <a:r>
              <a:rPr lang="en-US" sz="1400" dirty="0" err="1"/>
              <a:t>comunas</a:t>
            </a:r>
            <a:r>
              <a:rPr lang="en-US" sz="1400" dirty="0"/>
              <a:t> 9,10,11</a:t>
            </a:r>
          </a:p>
          <a:p>
            <a:pPr lvl="1">
              <a:buFontTx/>
              <a:buChar char="-"/>
            </a:pPr>
            <a:r>
              <a:rPr lang="en-US" sz="1400" dirty="0"/>
              <a:t>ESTE: </a:t>
            </a:r>
            <a:r>
              <a:rPr lang="en-US" sz="1400" dirty="0" err="1"/>
              <a:t>comunas</a:t>
            </a:r>
            <a:r>
              <a:rPr lang="en-US" sz="1400" dirty="0"/>
              <a:t> 1,2,3</a:t>
            </a:r>
          </a:p>
          <a:p>
            <a:pPr lvl="1">
              <a:buFontTx/>
              <a:buChar char="-"/>
            </a:pPr>
            <a:r>
              <a:rPr lang="en-US" sz="1400" dirty="0"/>
              <a:t>SUR: </a:t>
            </a:r>
            <a:r>
              <a:rPr lang="en-US" sz="1400" dirty="0" err="1"/>
              <a:t>comunas</a:t>
            </a:r>
            <a:r>
              <a:rPr lang="en-US" sz="1400" dirty="0"/>
              <a:t> 4,8</a:t>
            </a:r>
          </a:p>
          <a:p>
            <a:pPr lvl="1">
              <a:buFontTx/>
              <a:buChar char="-"/>
            </a:pPr>
            <a:r>
              <a:rPr lang="en-US" sz="1400" dirty="0"/>
              <a:t>CENTRO: </a:t>
            </a:r>
            <a:r>
              <a:rPr lang="en-US" sz="1400" dirty="0" err="1"/>
              <a:t>comunas</a:t>
            </a:r>
            <a:r>
              <a:rPr lang="en-US" sz="1400" dirty="0"/>
              <a:t> 5,6,7</a:t>
            </a:r>
          </a:p>
          <a:p>
            <a:pPr marL="457200" lvl="1" indent="0">
              <a:buNone/>
            </a:pPr>
            <a:endParaRPr lang="en-US" sz="1400" dirty="0"/>
          </a:p>
          <a:p>
            <a:pPr lvl="1">
              <a:buFontTx/>
              <a:buChar char="-"/>
            </a:pPr>
            <a:endParaRPr lang="en-US" sz="1400" dirty="0"/>
          </a:p>
        </p:txBody>
      </p:sp>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07556" y="632032"/>
            <a:ext cx="11150600" cy="920336"/>
          </a:xfrm>
        </p:spPr>
        <p:txBody>
          <a:bodyPr anchor="b">
            <a:normAutofit fontScale="90000"/>
          </a:bodyPr>
          <a:lstStyle/>
          <a:p>
            <a:r>
              <a:rPr lang="en-US" dirty="0" err="1"/>
              <a:t>Nuevas</a:t>
            </a:r>
            <a:r>
              <a:rPr lang="en-US" dirty="0"/>
              <a:t> variables </a:t>
            </a:r>
            <a:r>
              <a:rPr lang="en-US" dirty="0" err="1"/>
              <a:t>categóricas</a:t>
            </a:r>
            <a:br>
              <a:rPr lang="en-US" dirty="0"/>
            </a:br>
            <a:r>
              <a:rPr lang="en-US" dirty="0"/>
              <a:t>(ZONAS COMUNALES)</a:t>
            </a:r>
            <a:br>
              <a:rPr lang="en-US" dirty="0"/>
            </a:br>
            <a:endParaRPr lang="en-US" dirty="0"/>
          </a:p>
        </p:txBody>
      </p:sp>
    </p:spTree>
    <p:extLst>
      <p:ext uri="{BB962C8B-B14F-4D97-AF65-F5344CB8AC3E}">
        <p14:creationId xmlns:p14="http://schemas.microsoft.com/office/powerpoint/2010/main" val="978724416"/>
      </p:ext>
    </p:extLst>
  </p:cSld>
  <p:clrMapOvr>
    <a:masterClrMapping/>
  </p:clrMapOvr>
  <p:transition spd="med">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21</a:t>
            </a:fld>
            <a:endParaRPr lang="en-US"/>
          </a:p>
        </p:txBody>
      </p:sp>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839788" y="0"/>
            <a:ext cx="5595302" cy="1600200"/>
          </a:xfrm>
        </p:spPr>
        <p:txBody>
          <a:bodyPr anchor="b">
            <a:normAutofit/>
          </a:bodyPr>
          <a:lstStyle/>
          <a:p>
            <a:r>
              <a:rPr lang="en-US" dirty="0"/>
              <a:t>ANALISIS DE CORRELACION</a:t>
            </a:r>
            <a:br>
              <a:rPr lang="en-US" dirty="0"/>
            </a:br>
            <a:r>
              <a:rPr lang="en-US" sz="2000" dirty="0"/>
              <a:t>(APARTAMENTOS CABA)</a:t>
            </a:r>
            <a:br>
              <a:rPr lang="en-US" dirty="0"/>
            </a:br>
            <a:endParaRPr lang="en-US" dirty="0"/>
          </a:p>
        </p:txBody>
      </p:sp>
      <p:sp>
        <p:nvSpPr>
          <p:cNvPr id="8" name="Content Placeholder 7">
            <a:extLst>
              <a:ext uri="{FF2B5EF4-FFF2-40B4-BE49-F238E27FC236}">
                <a16:creationId xmlns:a16="http://schemas.microsoft.com/office/drawing/2014/main" id="{83764728-A8C8-4187-9176-1FBA2C253695}"/>
              </a:ext>
            </a:extLst>
          </p:cNvPr>
          <p:cNvSpPr>
            <a:spLocks noGrp="1"/>
          </p:cNvSpPr>
          <p:nvPr>
            <p:ph type="body" sz="half" idx="2"/>
          </p:nvPr>
        </p:nvSpPr>
        <p:spPr>
          <a:xfrm>
            <a:off x="233998" y="1284933"/>
            <a:ext cx="4498022" cy="4784397"/>
          </a:xfrm>
        </p:spPr>
        <p:txBody>
          <a:bodyPr>
            <a:normAutofit/>
          </a:bodyPr>
          <a:lstStyle/>
          <a:p>
            <a:pPr lvl="1"/>
            <a:r>
              <a:rPr lang="es-ES" sz="1600" b="1" dirty="0"/>
              <a:t>CONCLUSIONES </a:t>
            </a:r>
          </a:p>
          <a:p>
            <a:pPr marL="742950" lvl="1" indent="-285750">
              <a:buFont typeface="Arial" panose="020B0604020202020204" pitchFamily="34" charset="0"/>
              <a:buChar char="•"/>
            </a:pPr>
            <a:r>
              <a:rPr lang="es-ES" dirty="0"/>
              <a:t>Zonas comunales Norte y Este son las que presentan los departamentos mas caros, mientras que la Zona comunal Sur, es la que presenta los mas económicos.</a:t>
            </a:r>
          </a:p>
          <a:p>
            <a:pPr marL="1200150" lvl="2" indent="-285750">
              <a:buFont typeface="Arial" panose="020B0604020202020204" pitchFamily="34" charset="0"/>
              <a:buChar char="•"/>
            </a:pPr>
            <a:endParaRPr lang="es-ES" dirty="0"/>
          </a:p>
          <a:p>
            <a:pPr marL="742950" lvl="1" indent="-285750">
              <a:buFont typeface="Arial" panose="020B0604020202020204" pitchFamily="34" charset="0"/>
              <a:buChar char="•"/>
            </a:pPr>
            <a:r>
              <a:rPr lang="es-ES" dirty="0"/>
              <a:t>Las Zonas comunales Norte y Este, </a:t>
            </a:r>
            <a:r>
              <a:rPr lang="es-ES" dirty="0" err="1"/>
              <a:t>tambien</a:t>
            </a:r>
            <a:r>
              <a:rPr lang="es-ES" dirty="0"/>
              <a:t> son los que presentan los departamentos con mas SUPERFICIE TOTAL EN M2.</a:t>
            </a:r>
          </a:p>
          <a:p>
            <a:pPr marL="1200150" lvl="2" indent="-285750">
              <a:buFont typeface="Arial" panose="020B0604020202020204" pitchFamily="34" charset="0"/>
              <a:buChar char="•"/>
            </a:pPr>
            <a:endParaRPr lang="es-ES" dirty="0"/>
          </a:p>
          <a:p>
            <a:pPr marL="742950" lvl="1" indent="-285750">
              <a:buFont typeface="Arial" panose="020B0604020202020204" pitchFamily="34" charset="0"/>
              <a:buChar char="•"/>
            </a:pPr>
            <a:r>
              <a:rPr lang="es-ES" dirty="0"/>
              <a:t>Podemos ver que </a:t>
            </a:r>
            <a:r>
              <a:rPr lang="es-ES" dirty="0" err="1"/>
              <a:t>logicamente</a:t>
            </a:r>
            <a:r>
              <a:rPr lang="es-ES" dirty="0"/>
              <a:t> hay una </a:t>
            </a:r>
            <a:r>
              <a:rPr lang="es-ES" dirty="0" err="1"/>
              <a:t>correlacion</a:t>
            </a:r>
            <a:r>
              <a:rPr lang="es-ES" dirty="0"/>
              <a:t> POSITIVA con el PRECIO USD.</a:t>
            </a:r>
          </a:p>
          <a:p>
            <a:pPr marL="1200150" lvl="2" indent="-285750">
              <a:buFont typeface="Arial" panose="020B0604020202020204" pitchFamily="34" charset="0"/>
              <a:buChar char="•"/>
            </a:pPr>
            <a:endParaRPr lang="es-ES" dirty="0"/>
          </a:p>
          <a:p>
            <a:pPr marL="742950" lvl="1" indent="-285750">
              <a:buFont typeface="Arial" panose="020B0604020202020204" pitchFamily="34" charset="0"/>
              <a:buChar char="•"/>
            </a:pPr>
            <a:r>
              <a:rPr lang="es-ES" dirty="0"/>
              <a:t>Podemos ver que hay una correlación POSITIVA con el valor de las EXPENSAS del departamento, departamentos ubicados en zonas mas costosas o que tienen mas amenities, suelen tener un PRECIO USD POR M2 mayor.</a:t>
            </a:r>
          </a:p>
          <a:p>
            <a:pPr marL="1200150" lvl="2" indent="-285750">
              <a:buFont typeface="Arial" panose="020B0604020202020204" pitchFamily="34" charset="0"/>
              <a:buChar char="•"/>
            </a:pPr>
            <a:endParaRPr lang="es-ES" dirty="0"/>
          </a:p>
          <a:p>
            <a:pPr marL="742950" lvl="1" indent="-285750">
              <a:buFont typeface="Arial" panose="020B0604020202020204" pitchFamily="34" charset="0"/>
              <a:buChar char="•"/>
            </a:pPr>
            <a:r>
              <a:rPr lang="es-ES" dirty="0"/>
              <a:t>Podemos ver que hay una correlación POSITIVA con el valor de SUPERFICIE del departamento.</a:t>
            </a:r>
            <a:endParaRPr lang="en-US" dirty="0"/>
          </a:p>
          <a:p>
            <a:pPr marL="457200" lvl="1" indent="0">
              <a:buNone/>
            </a:pPr>
            <a:endParaRPr lang="en-US" sz="1200" dirty="0"/>
          </a:p>
          <a:p>
            <a:pPr lvl="1">
              <a:buFontTx/>
              <a:buChar char="-"/>
            </a:pPr>
            <a:endParaRPr lang="en-US" sz="1200" dirty="0"/>
          </a:p>
          <a:p>
            <a:pPr lvl="1">
              <a:buFontTx/>
              <a:buChar char="-"/>
            </a:pPr>
            <a:endParaRPr lang="en-US" sz="1200" dirty="0"/>
          </a:p>
        </p:txBody>
      </p:sp>
      <p:pic>
        <p:nvPicPr>
          <p:cNvPr id="5" name="Picture 4" descr="Chart, scatter chart&#10;&#10;Description automatically generated">
            <a:extLst>
              <a:ext uri="{FF2B5EF4-FFF2-40B4-BE49-F238E27FC236}">
                <a16:creationId xmlns:a16="http://schemas.microsoft.com/office/drawing/2014/main" id="{0006125B-A1FE-4292-A257-E3B81153C8C8}"/>
              </a:ext>
            </a:extLst>
          </p:cNvPr>
          <p:cNvPicPr>
            <a:picLocks noChangeAspect="1"/>
          </p:cNvPicPr>
          <p:nvPr/>
        </p:nvPicPr>
        <p:blipFill>
          <a:blip r:embed="rId3"/>
          <a:stretch>
            <a:fillRect/>
          </a:stretch>
        </p:blipFill>
        <p:spPr>
          <a:xfrm>
            <a:off x="4732020" y="1284933"/>
            <a:ext cx="6926136" cy="5052952"/>
          </a:xfrm>
          <a:prstGeom prst="rect">
            <a:avLst/>
          </a:prstGeom>
          <a:noFill/>
        </p:spPr>
      </p:pic>
    </p:spTree>
    <p:extLst>
      <p:ext uri="{BB962C8B-B14F-4D97-AF65-F5344CB8AC3E}">
        <p14:creationId xmlns:p14="http://schemas.microsoft.com/office/powerpoint/2010/main" val="3354307193"/>
      </p:ext>
    </p:extLst>
  </p:cSld>
  <p:clrMapOvr>
    <a:masterClrMapping/>
  </p:clrMapOvr>
  <p:transition spd="med">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22</a:t>
            </a:fld>
            <a:endParaRPr lang="en-US"/>
          </a:p>
        </p:txBody>
      </p:sp>
      <p:sp>
        <p:nvSpPr>
          <p:cNvPr id="10" name="Title 1">
            <a:extLst>
              <a:ext uri="{FF2B5EF4-FFF2-40B4-BE49-F238E27FC236}">
                <a16:creationId xmlns:a16="http://schemas.microsoft.com/office/drawing/2014/main" id="{9C4DE2B6-244C-4249-B1D2-10D0EF009AE2}"/>
              </a:ext>
            </a:extLst>
          </p:cNvPr>
          <p:cNvSpPr txBox="1">
            <a:spLocks/>
          </p:cNvSpPr>
          <p:nvPr/>
        </p:nvSpPr>
        <p:spPr>
          <a:xfrm>
            <a:off x="839788" y="0"/>
            <a:ext cx="5595302"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ANALISIS DE CORRELACION</a:t>
            </a:r>
            <a:br>
              <a:rPr lang="en-US" dirty="0"/>
            </a:br>
            <a:r>
              <a:rPr lang="en-US" sz="2000" dirty="0"/>
              <a:t>(HOUSE CABA)</a:t>
            </a:r>
            <a:br>
              <a:rPr lang="en-US" dirty="0"/>
            </a:br>
            <a:endParaRPr lang="en-US" dirty="0"/>
          </a:p>
        </p:txBody>
      </p:sp>
      <p:sp>
        <p:nvSpPr>
          <p:cNvPr id="15" name="Content Placeholder 7">
            <a:extLst>
              <a:ext uri="{FF2B5EF4-FFF2-40B4-BE49-F238E27FC236}">
                <a16:creationId xmlns:a16="http://schemas.microsoft.com/office/drawing/2014/main" id="{C5C5503F-CB57-5B40-A160-B4EFB43965DA}"/>
              </a:ext>
            </a:extLst>
          </p:cNvPr>
          <p:cNvSpPr>
            <a:spLocks noGrp="1"/>
          </p:cNvSpPr>
          <p:nvPr>
            <p:ph type="body" sz="half" idx="2"/>
          </p:nvPr>
        </p:nvSpPr>
        <p:spPr>
          <a:xfrm>
            <a:off x="233998" y="1600200"/>
            <a:ext cx="3932237" cy="3566160"/>
          </a:xfrm>
        </p:spPr>
        <p:txBody>
          <a:bodyPr>
            <a:normAutofit/>
          </a:bodyPr>
          <a:lstStyle/>
          <a:p>
            <a:pPr lvl="1"/>
            <a:r>
              <a:rPr lang="es-ES" sz="1600" b="1" dirty="0"/>
              <a:t>CONCLUSIONES </a:t>
            </a:r>
          </a:p>
          <a:p>
            <a:pPr lvl="1"/>
            <a:endParaRPr lang="es-ES" dirty="0"/>
          </a:p>
          <a:p>
            <a:pPr marL="742950" lvl="1" indent="-285750">
              <a:buFont typeface="Arial" panose="020B0604020202020204" pitchFamily="34" charset="0"/>
              <a:buChar char="•"/>
            </a:pPr>
            <a:r>
              <a:rPr lang="es-ES" dirty="0"/>
              <a:t>Podemos observar que las casas mas costosas se encuentran en la Zona Norte comunal.</a:t>
            </a:r>
          </a:p>
          <a:p>
            <a:pPr lvl="1"/>
            <a:endParaRPr lang="es-ES" dirty="0"/>
          </a:p>
          <a:p>
            <a:pPr marL="742950" lvl="1" indent="-285750">
              <a:buFont typeface="Arial" panose="020B0604020202020204" pitchFamily="34" charset="0"/>
              <a:buChar char="•"/>
            </a:pPr>
            <a:r>
              <a:rPr lang="es-ES" dirty="0"/>
              <a:t>Podemos ver que hay una correlación POSITIVA con el PRECIO USD.</a:t>
            </a:r>
          </a:p>
          <a:p>
            <a:pPr marL="742950" lvl="1" indent="-285750">
              <a:buFont typeface="Arial" panose="020B0604020202020204" pitchFamily="34" charset="0"/>
              <a:buChar char="•"/>
            </a:pPr>
            <a:endParaRPr lang="es-ES" dirty="0"/>
          </a:p>
          <a:p>
            <a:pPr marL="742950" lvl="1" indent="-285750">
              <a:buFont typeface="Arial" panose="020B0604020202020204" pitchFamily="34" charset="0"/>
              <a:buChar char="•"/>
            </a:pPr>
            <a:r>
              <a:rPr lang="es-ES" dirty="0"/>
              <a:t>Podemos observar que las casas mas grandes se encuentran en la Zona Este comunal y Zona Norte Comunal.</a:t>
            </a:r>
          </a:p>
          <a:p>
            <a:pPr marL="457200" lvl="1" indent="0">
              <a:buNone/>
            </a:pPr>
            <a:endParaRPr lang="en-US" sz="1200" dirty="0"/>
          </a:p>
          <a:p>
            <a:pPr lvl="1">
              <a:buFontTx/>
              <a:buChar char="-"/>
            </a:pPr>
            <a:endParaRPr lang="en-US" sz="1200" dirty="0"/>
          </a:p>
          <a:p>
            <a:pPr lvl="1">
              <a:buFontTx/>
              <a:buChar char="-"/>
            </a:pPr>
            <a:endParaRPr lang="en-US" sz="1200" dirty="0"/>
          </a:p>
        </p:txBody>
      </p:sp>
      <p:pic>
        <p:nvPicPr>
          <p:cNvPr id="17" name="Picture 16">
            <a:extLst>
              <a:ext uri="{FF2B5EF4-FFF2-40B4-BE49-F238E27FC236}">
                <a16:creationId xmlns:a16="http://schemas.microsoft.com/office/drawing/2014/main" id="{7D0C6333-3BC0-D148-9E7A-B15E914ECA87}"/>
              </a:ext>
            </a:extLst>
          </p:cNvPr>
          <p:cNvPicPr>
            <a:picLocks noChangeAspect="1"/>
          </p:cNvPicPr>
          <p:nvPr/>
        </p:nvPicPr>
        <p:blipFill>
          <a:blip r:embed="rId3"/>
          <a:stretch>
            <a:fillRect/>
          </a:stretch>
        </p:blipFill>
        <p:spPr>
          <a:xfrm>
            <a:off x="4166235" y="817074"/>
            <a:ext cx="7640955" cy="5457996"/>
          </a:xfrm>
          <a:prstGeom prst="rect">
            <a:avLst/>
          </a:prstGeom>
        </p:spPr>
      </p:pic>
    </p:spTree>
    <p:extLst>
      <p:ext uri="{BB962C8B-B14F-4D97-AF65-F5344CB8AC3E}">
        <p14:creationId xmlns:p14="http://schemas.microsoft.com/office/powerpoint/2010/main" val="301971352"/>
      </p:ext>
    </p:extLst>
  </p:cSld>
  <p:clrMapOvr>
    <a:masterClrMapping/>
  </p:clrMapOvr>
  <p:transition spd="med">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17CBA1-F47D-884E-828A-2DD4A9755E2C}"/>
              </a:ext>
            </a:extLst>
          </p:cNvPr>
          <p:cNvSpPr>
            <a:spLocks noGrp="1"/>
          </p:cNvSpPr>
          <p:nvPr>
            <p:ph type="sldNum" sz="quarter" idx="12"/>
          </p:nvPr>
        </p:nvSpPr>
        <p:spPr/>
        <p:txBody>
          <a:bodyPr/>
          <a:lstStyle/>
          <a:p>
            <a:fld id="{9EC71654-96A5-4280-94F3-931C61A9F92C}" type="slidenum">
              <a:rPr lang="en-US" noProof="0" smtClean="0"/>
              <a:pPr/>
              <a:t>23</a:t>
            </a:fld>
            <a:endParaRPr lang="en-US" noProof="0" dirty="0"/>
          </a:p>
        </p:txBody>
      </p:sp>
      <p:sp>
        <p:nvSpPr>
          <p:cNvPr id="8" name="Title 1">
            <a:extLst>
              <a:ext uri="{FF2B5EF4-FFF2-40B4-BE49-F238E27FC236}">
                <a16:creationId xmlns:a16="http://schemas.microsoft.com/office/drawing/2014/main" id="{EC29E76D-5B1D-8E4F-9D5E-A765965B6F8F}"/>
              </a:ext>
            </a:extLst>
          </p:cNvPr>
          <p:cNvSpPr>
            <a:spLocks noGrp="1"/>
          </p:cNvSpPr>
          <p:nvPr>
            <p:ph type="title"/>
          </p:nvPr>
        </p:nvSpPr>
        <p:spPr>
          <a:xfrm>
            <a:off x="839788" y="0"/>
            <a:ext cx="5595302" cy="1600200"/>
          </a:xfrm>
        </p:spPr>
        <p:txBody>
          <a:bodyPr anchor="b">
            <a:normAutofit/>
          </a:bodyPr>
          <a:lstStyle/>
          <a:p>
            <a:r>
              <a:rPr lang="en-US" dirty="0"/>
              <a:t>ANALISIS DE CORRELACION</a:t>
            </a:r>
            <a:br>
              <a:rPr lang="en-US" dirty="0"/>
            </a:br>
            <a:r>
              <a:rPr lang="en-US" sz="2000" dirty="0"/>
              <a:t>(PHs CABA)</a:t>
            </a:r>
            <a:br>
              <a:rPr lang="en-US" dirty="0"/>
            </a:br>
            <a:endParaRPr lang="en-US" dirty="0"/>
          </a:p>
        </p:txBody>
      </p:sp>
      <p:sp>
        <p:nvSpPr>
          <p:cNvPr id="9" name="Content Placeholder 7">
            <a:extLst>
              <a:ext uri="{FF2B5EF4-FFF2-40B4-BE49-F238E27FC236}">
                <a16:creationId xmlns:a16="http://schemas.microsoft.com/office/drawing/2014/main" id="{D4728083-EE77-4A48-90C5-09772A6EBF99}"/>
              </a:ext>
            </a:extLst>
          </p:cNvPr>
          <p:cNvSpPr>
            <a:spLocks noGrp="1"/>
          </p:cNvSpPr>
          <p:nvPr>
            <p:ph type="body" sz="half" idx="2"/>
          </p:nvPr>
        </p:nvSpPr>
        <p:spPr>
          <a:xfrm>
            <a:off x="233998" y="1145054"/>
            <a:ext cx="4292734" cy="5310685"/>
          </a:xfrm>
        </p:spPr>
        <p:txBody>
          <a:bodyPr>
            <a:normAutofit lnSpcReduction="10000"/>
          </a:bodyPr>
          <a:lstStyle/>
          <a:p>
            <a:pPr lvl="1"/>
            <a:r>
              <a:rPr lang="es-ES" sz="1600" b="1" dirty="0"/>
              <a:t>CONCLUSIONES</a:t>
            </a:r>
          </a:p>
          <a:p>
            <a:pPr lvl="1"/>
            <a:r>
              <a:rPr lang="es-ES" sz="1600" b="1" dirty="0"/>
              <a:t>				</a:t>
            </a:r>
            <a:endParaRPr lang="es-ES" dirty="0"/>
          </a:p>
          <a:p>
            <a:pPr marL="742950" lvl="1" indent="-285750">
              <a:buFont typeface="Arial" panose="020B0604020202020204" pitchFamily="34" charset="0"/>
              <a:buChar char="•"/>
            </a:pPr>
            <a:r>
              <a:rPr lang="es-ES" dirty="0"/>
              <a:t>Los PH que mayores EXPENSAS pagan, se encuentran en la ZONA ESTE COMUNAL y la ZONA NORTE COMUNAL.</a:t>
            </a:r>
          </a:p>
          <a:p>
            <a:pPr marL="1657350" lvl="3" indent="-285750">
              <a:buFont typeface="Arial" panose="020B0604020202020204" pitchFamily="34" charset="0"/>
              <a:buChar char="•"/>
            </a:pPr>
            <a:endParaRPr lang="es-ES" dirty="0"/>
          </a:p>
          <a:p>
            <a:pPr marL="742950" lvl="1" indent="-285750">
              <a:buFont typeface="Arial" panose="020B0604020202020204" pitchFamily="34" charset="0"/>
              <a:buChar char="•"/>
            </a:pPr>
            <a:r>
              <a:rPr lang="es-ES" dirty="0"/>
              <a:t>Los PH de mayores dimensiones los encontramos en la ZONA ESTE COMUNAL y la ZONA NORTE COMUNAL.</a:t>
            </a:r>
          </a:p>
          <a:p>
            <a:pPr marL="1657350" lvl="3" indent="-285750">
              <a:buFont typeface="Arial" panose="020B0604020202020204" pitchFamily="34" charset="0"/>
              <a:buChar char="•"/>
            </a:pPr>
            <a:endParaRPr lang="es-ES" dirty="0"/>
          </a:p>
          <a:p>
            <a:pPr marL="742950" lvl="1" indent="-285750">
              <a:buFont typeface="Arial" panose="020B0604020202020204" pitchFamily="34" charset="0"/>
              <a:buChar char="•"/>
            </a:pPr>
            <a:r>
              <a:rPr lang="es-ES" dirty="0"/>
              <a:t>Podemos ver que hay una correlación `NEGATIVA` entre el PRECIO USD POR M2 y las SUPERFICIES que ocupa el PH, a medida que aumentan las dimensiones de los PH, el PRECIO USD POR M2, va disminuyendo.</a:t>
            </a:r>
          </a:p>
          <a:p>
            <a:pPr marL="1657350" lvl="3" indent="-285750">
              <a:buFont typeface="Arial" panose="020B0604020202020204" pitchFamily="34" charset="0"/>
              <a:buChar char="•"/>
            </a:pPr>
            <a:endParaRPr lang="es-ES" dirty="0"/>
          </a:p>
          <a:p>
            <a:pPr marL="742950" lvl="1" indent="-285750">
              <a:buFont typeface="Arial" panose="020B0604020202020204" pitchFamily="34" charset="0"/>
              <a:buChar char="•"/>
            </a:pPr>
            <a:r>
              <a:rPr lang="en-US" dirty="0"/>
              <a:t>Podemos </a:t>
            </a:r>
            <a:r>
              <a:rPr lang="en-US" dirty="0" err="1"/>
              <a:t>ver</a:t>
            </a:r>
            <a:r>
              <a:rPr lang="en-US" dirty="0"/>
              <a:t> que hay una </a:t>
            </a:r>
            <a:r>
              <a:rPr lang="en-US" dirty="0" err="1"/>
              <a:t>correlacion</a:t>
            </a:r>
            <a:r>
              <a:rPr lang="en-US" dirty="0"/>
              <a:t> `NEGATIVA` entre el PRECIO USD POR M2 y la </a:t>
            </a:r>
            <a:r>
              <a:rPr lang="en-US" dirty="0" err="1"/>
              <a:t>cantidad</a:t>
            </a:r>
            <a:r>
              <a:rPr lang="en-US" dirty="0"/>
              <a:t> de ambientes del PH, lo </a:t>
            </a:r>
            <a:r>
              <a:rPr lang="en-US" dirty="0" err="1"/>
              <a:t>cual</a:t>
            </a:r>
            <a:r>
              <a:rPr lang="en-US" dirty="0"/>
              <a:t> </a:t>
            </a:r>
            <a:r>
              <a:rPr lang="en-US" dirty="0" err="1"/>
              <a:t>esta</a:t>
            </a:r>
            <a:r>
              <a:rPr lang="en-US" dirty="0"/>
              <a:t> </a:t>
            </a:r>
            <a:r>
              <a:rPr lang="en-US" dirty="0" err="1"/>
              <a:t>relacionado</a:t>
            </a:r>
            <a:r>
              <a:rPr lang="en-US" dirty="0"/>
              <a:t> con la conclusion anterior </a:t>
            </a:r>
            <a:r>
              <a:rPr lang="en-US" dirty="0" err="1"/>
              <a:t>sobre</a:t>
            </a:r>
            <a:r>
              <a:rPr lang="en-US" dirty="0"/>
              <a:t> las </a:t>
            </a:r>
            <a:r>
              <a:rPr lang="en-US" dirty="0" err="1"/>
              <a:t>dimensiones</a:t>
            </a:r>
            <a:r>
              <a:rPr lang="en-US" dirty="0"/>
              <a:t> del PH.</a:t>
            </a:r>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Podemos </a:t>
            </a:r>
            <a:r>
              <a:rPr lang="en-US" dirty="0" err="1"/>
              <a:t>ver</a:t>
            </a:r>
            <a:r>
              <a:rPr lang="en-US" dirty="0"/>
              <a:t> que hay una </a:t>
            </a:r>
            <a:r>
              <a:rPr lang="en-US" dirty="0" err="1"/>
              <a:t>correlacion</a:t>
            </a:r>
            <a:r>
              <a:rPr lang="en-US" dirty="0"/>
              <a:t> `POSITIVA` entre el PRECIO USD POR M2 y las EXPENSAS que </a:t>
            </a:r>
            <a:r>
              <a:rPr lang="en-US" dirty="0" err="1"/>
              <a:t>paga</a:t>
            </a:r>
            <a:r>
              <a:rPr lang="en-US" dirty="0"/>
              <a:t> el PH, </a:t>
            </a:r>
            <a:r>
              <a:rPr lang="en-US" dirty="0" err="1"/>
              <a:t>esto</a:t>
            </a:r>
            <a:r>
              <a:rPr lang="en-US" dirty="0"/>
              <a:t> se debe </a:t>
            </a:r>
            <a:r>
              <a:rPr lang="en-US" dirty="0" err="1"/>
              <a:t>probablemente</a:t>
            </a:r>
            <a:r>
              <a:rPr lang="en-US" dirty="0"/>
              <a:t>, </a:t>
            </a:r>
            <a:r>
              <a:rPr lang="en-US" dirty="0" err="1"/>
              <a:t>porque</a:t>
            </a:r>
            <a:r>
              <a:rPr lang="en-US" dirty="0"/>
              <a:t> PHs </a:t>
            </a:r>
            <a:r>
              <a:rPr lang="en-US" dirty="0" err="1"/>
              <a:t>ubicados</a:t>
            </a:r>
            <a:r>
              <a:rPr lang="en-US" dirty="0"/>
              <a:t> </a:t>
            </a:r>
            <a:r>
              <a:rPr lang="en-US" dirty="0" err="1"/>
              <a:t>en</a:t>
            </a:r>
            <a:r>
              <a:rPr lang="en-US" dirty="0"/>
              <a:t> zonas mas </a:t>
            </a:r>
            <a:r>
              <a:rPr lang="en-US" dirty="0" err="1"/>
              <a:t>costosas</a:t>
            </a:r>
            <a:r>
              <a:rPr lang="en-US" dirty="0"/>
              <a:t> pagan </a:t>
            </a:r>
            <a:r>
              <a:rPr lang="en-US" dirty="0" err="1"/>
              <a:t>mayores</a:t>
            </a:r>
            <a:r>
              <a:rPr lang="en-US" dirty="0"/>
              <a:t> </a:t>
            </a:r>
            <a:r>
              <a:rPr lang="en-US" dirty="0" err="1"/>
              <a:t>expensas</a:t>
            </a:r>
            <a:r>
              <a:rPr lang="en-US" dirty="0"/>
              <a:t>.</a:t>
            </a:r>
          </a:p>
          <a:p>
            <a:pPr lvl="1">
              <a:buFontTx/>
              <a:buChar char="-"/>
            </a:pPr>
            <a:endParaRPr lang="en-US" sz="1200" dirty="0"/>
          </a:p>
        </p:txBody>
      </p:sp>
      <p:pic>
        <p:nvPicPr>
          <p:cNvPr id="11" name="Picture 10">
            <a:extLst>
              <a:ext uri="{FF2B5EF4-FFF2-40B4-BE49-F238E27FC236}">
                <a16:creationId xmlns:a16="http://schemas.microsoft.com/office/drawing/2014/main" id="{9CD366B4-F22D-0541-8C7B-73D50761FE1C}"/>
              </a:ext>
            </a:extLst>
          </p:cNvPr>
          <p:cNvPicPr>
            <a:picLocks noChangeAspect="1"/>
          </p:cNvPicPr>
          <p:nvPr/>
        </p:nvPicPr>
        <p:blipFill>
          <a:blip r:embed="rId2"/>
          <a:stretch>
            <a:fillRect/>
          </a:stretch>
        </p:blipFill>
        <p:spPr>
          <a:xfrm>
            <a:off x="4526732" y="1063568"/>
            <a:ext cx="7131424" cy="5485854"/>
          </a:xfrm>
          <a:prstGeom prst="rect">
            <a:avLst/>
          </a:prstGeom>
        </p:spPr>
      </p:pic>
    </p:spTree>
    <p:extLst>
      <p:ext uri="{BB962C8B-B14F-4D97-AF65-F5344CB8AC3E}">
        <p14:creationId xmlns:p14="http://schemas.microsoft.com/office/powerpoint/2010/main" val="2906047862"/>
      </p:ext>
    </p:extLst>
  </p:cSld>
  <p:clrMapOvr>
    <a:masterClrMapping/>
  </p:clrMapOvr>
  <p:transition spd="med">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1151E1-13CE-824B-894F-C5A54164684E}"/>
              </a:ext>
            </a:extLst>
          </p:cNvPr>
          <p:cNvSpPr>
            <a:spLocks noGrp="1"/>
          </p:cNvSpPr>
          <p:nvPr>
            <p:ph type="sldNum" sz="quarter" idx="12"/>
          </p:nvPr>
        </p:nvSpPr>
        <p:spPr/>
        <p:txBody>
          <a:bodyPr/>
          <a:lstStyle/>
          <a:p>
            <a:fld id="{9EC71654-96A5-4280-94F3-931C61A9F92C}" type="slidenum">
              <a:rPr lang="en-US" noProof="0" smtClean="0"/>
              <a:pPr/>
              <a:t>24</a:t>
            </a:fld>
            <a:endParaRPr lang="en-US" noProof="0" dirty="0"/>
          </a:p>
        </p:txBody>
      </p:sp>
      <p:pic>
        <p:nvPicPr>
          <p:cNvPr id="7" name="Content Placeholder 6">
            <a:extLst>
              <a:ext uri="{FF2B5EF4-FFF2-40B4-BE49-F238E27FC236}">
                <a16:creationId xmlns:a16="http://schemas.microsoft.com/office/drawing/2014/main" id="{9ADF7F1D-FF77-0A4B-ABDF-1CB9D64B324D}"/>
              </a:ext>
            </a:extLst>
          </p:cNvPr>
          <p:cNvPicPr>
            <a:picLocks noGrp="1" noChangeAspect="1"/>
          </p:cNvPicPr>
          <p:nvPr>
            <p:ph idx="1"/>
          </p:nvPr>
        </p:nvPicPr>
        <p:blipFill>
          <a:blip r:embed="rId2"/>
          <a:stretch>
            <a:fillRect/>
          </a:stretch>
        </p:blipFill>
        <p:spPr>
          <a:xfrm>
            <a:off x="4823009" y="867049"/>
            <a:ext cx="6835147" cy="5123901"/>
          </a:xfrm>
        </p:spPr>
      </p:pic>
      <p:sp>
        <p:nvSpPr>
          <p:cNvPr id="8" name="Title 1">
            <a:extLst>
              <a:ext uri="{FF2B5EF4-FFF2-40B4-BE49-F238E27FC236}">
                <a16:creationId xmlns:a16="http://schemas.microsoft.com/office/drawing/2014/main" id="{6C798036-45AA-0E4C-85E0-B59F7D370DC3}"/>
              </a:ext>
            </a:extLst>
          </p:cNvPr>
          <p:cNvSpPr>
            <a:spLocks noGrp="1"/>
          </p:cNvSpPr>
          <p:nvPr>
            <p:ph type="title"/>
          </p:nvPr>
        </p:nvSpPr>
        <p:spPr>
          <a:xfrm>
            <a:off x="689181" y="0"/>
            <a:ext cx="5595302" cy="1600200"/>
          </a:xfrm>
        </p:spPr>
        <p:txBody>
          <a:bodyPr anchor="b">
            <a:normAutofit/>
          </a:bodyPr>
          <a:lstStyle/>
          <a:p>
            <a:r>
              <a:rPr lang="en-US" dirty="0"/>
              <a:t>ANALISIS DE CORRELACION</a:t>
            </a:r>
            <a:br>
              <a:rPr lang="en-US" dirty="0"/>
            </a:br>
            <a:r>
              <a:rPr lang="en-US" sz="2000" dirty="0"/>
              <a:t>(Stores CABA)</a:t>
            </a:r>
            <a:br>
              <a:rPr lang="en-US" dirty="0"/>
            </a:br>
            <a:endParaRPr lang="en-US" dirty="0"/>
          </a:p>
        </p:txBody>
      </p:sp>
      <p:sp>
        <p:nvSpPr>
          <p:cNvPr id="9" name="Content Placeholder 7">
            <a:extLst>
              <a:ext uri="{FF2B5EF4-FFF2-40B4-BE49-F238E27FC236}">
                <a16:creationId xmlns:a16="http://schemas.microsoft.com/office/drawing/2014/main" id="{E219BA83-0703-2844-92BA-23DD77FB9920}"/>
              </a:ext>
            </a:extLst>
          </p:cNvPr>
          <p:cNvSpPr>
            <a:spLocks noGrp="1"/>
          </p:cNvSpPr>
          <p:nvPr>
            <p:ph type="body" sz="half" idx="2"/>
          </p:nvPr>
        </p:nvSpPr>
        <p:spPr>
          <a:xfrm>
            <a:off x="233998" y="1145054"/>
            <a:ext cx="4292734" cy="3405431"/>
          </a:xfrm>
        </p:spPr>
        <p:txBody>
          <a:bodyPr>
            <a:normAutofit/>
          </a:bodyPr>
          <a:lstStyle/>
          <a:p>
            <a:pPr lvl="1"/>
            <a:r>
              <a:rPr lang="es-ES" sz="1600" b="1" dirty="0"/>
              <a:t>CONCLUSIONES</a:t>
            </a:r>
          </a:p>
          <a:p>
            <a:pPr lvl="1"/>
            <a:r>
              <a:rPr lang="es-ES" sz="1600" b="1" dirty="0"/>
              <a:t>				</a:t>
            </a:r>
            <a:endParaRPr lang="es-ES" dirty="0"/>
          </a:p>
          <a:p>
            <a:pPr marL="742950" lvl="1" indent="-285750">
              <a:buFont typeface="Arial" panose="020B0604020202020204" pitchFamily="34" charset="0"/>
              <a:buChar char="•"/>
            </a:pPr>
            <a:r>
              <a:rPr lang="es-ES" dirty="0"/>
              <a:t>Pareciera haber una </a:t>
            </a:r>
            <a:r>
              <a:rPr lang="es-ES" dirty="0" err="1"/>
              <a:t>correlacion</a:t>
            </a:r>
            <a:r>
              <a:rPr lang="es-ES" dirty="0"/>
              <a:t> `NEGATIVA` entre el PRECIO USD POR M2 y la SUPERFICIE, </a:t>
            </a:r>
            <a:r>
              <a:rPr lang="es-ES" dirty="0" err="1"/>
              <a:t>Stores</a:t>
            </a:r>
            <a:r>
              <a:rPr lang="es-ES" dirty="0"/>
              <a:t> de mayores superficies, su PRECIO USD POR M2 va disminuyendo.</a:t>
            </a:r>
          </a:p>
          <a:p>
            <a:pPr lvl="1"/>
            <a:endParaRPr lang="es-ES" dirty="0"/>
          </a:p>
          <a:p>
            <a:pPr marL="742950" lvl="1" indent="-285750">
              <a:buFont typeface="Arial" panose="020B0604020202020204" pitchFamily="34" charset="0"/>
              <a:buChar char="•"/>
            </a:pPr>
            <a:r>
              <a:rPr lang="es-ES" dirty="0"/>
              <a:t>Pareciera haber una </a:t>
            </a:r>
            <a:r>
              <a:rPr lang="es-ES" dirty="0" err="1"/>
              <a:t>correlacion</a:t>
            </a:r>
            <a:r>
              <a:rPr lang="es-ES" dirty="0"/>
              <a:t> `NEGATIVA` entre el PRECIO USD POR M2 y la cantidad de AMBIENTES del STORE, pero al ser una cantidad pequeña de datos, hay  que tener cuidado con esta </a:t>
            </a:r>
            <a:r>
              <a:rPr lang="es-ES" dirty="0" err="1"/>
              <a:t>conclusion</a:t>
            </a:r>
            <a:r>
              <a:rPr lang="es-ES" dirty="0"/>
              <a:t>, puede no ser representativa.</a:t>
            </a:r>
            <a:endParaRPr lang="en-US" sz="1200" dirty="0"/>
          </a:p>
        </p:txBody>
      </p:sp>
    </p:spTree>
    <p:extLst>
      <p:ext uri="{BB962C8B-B14F-4D97-AF65-F5344CB8AC3E}">
        <p14:creationId xmlns:p14="http://schemas.microsoft.com/office/powerpoint/2010/main" val="575223487"/>
      </p:ext>
    </p:extLst>
  </p:cSld>
  <p:clrMapOvr>
    <a:masterClrMapping/>
  </p:clrMapOvr>
  <p:transition spd="med">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25</a:t>
            </a:fld>
            <a:endParaRPr lang="en-US"/>
          </a:p>
        </p:txBody>
      </p:sp>
      <p:sp>
        <p:nvSpPr>
          <p:cNvPr id="8" name="Content Placeholder 7">
            <a:extLst>
              <a:ext uri="{FF2B5EF4-FFF2-40B4-BE49-F238E27FC236}">
                <a16:creationId xmlns:a16="http://schemas.microsoft.com/office/drawing/2014/main" id="{83764728-A8C8-4187-9176-1FBA2C253695}"/>
              </a:ext>
            </a:extLst>
          </p:cNvPr>
          <p:cNvSpPr>
            <a:spLocks noGrp="1"/>
          </p:cNvSpPr>
          <p:nvPr>
            <p:ph type="body" sz="half" idx="2"/>
          </p:nvPr>
        </p:nvSpPr>
        <p:spPr>
          <a:xfrm>
            <a:off x="196852" y="1356216"/>
            <a:ext cx="4997448" cy="4145566"/>
          </a:xfrm>
        </p:spPr>
        <p:txBody>
          <a:bodyPr>
            <a:normAutofit fontScale="55000" lnSpcReduction="20000"/>
          </a:bodyPr>
          <a:lstStyle/>
          <a:p>
            <a:pPr lvl="1">
              <a:lnSpc>
                <a:spcPct val="120000"/>
              </a:lnSpc>
            </a:pPr>
            <a:r>
              <a:rPr lang="es-AR" sz="2200" b="1" dirty="0"/>
              <a:t>PISOS </a:t>
            </a:r>
            <a:r>
              <a:rPr lang="es-AR" sz="2200" dirty="0"/>
              <a:t>:</a:t>
            </a:r>
            <a:r>
              <a:rPr lang="es-AR" sz="2200" b="1" dirty="0"/>
              <a:t> </a:t>
            </a:r>
          </a:p>
          <a:p>
            <a:pPr marL="1200150" lvl="2" indent="-285750">
              <a:lnSpc>
                <a:spcPct val="120000"/>
              </a:lnSpc>
              <a:buFont typeface="Arial" panose="020B0604020202020204" pitchFamily="34" charset="0"/>
              <a:buChar char="•"/>
            </a:pPr>
            <a:r>
              <a:rPr lang="es-ES" sz="2200" dirty="0"/>
              <a:t>Los PISOS mas costosos y de mayores dimensiones, se encuentran en la ZONA NORTE COMUNAL</a:t>
            </a:r>
          </a:p>
          <a:p>
            <a:pPr marL="1200150" lvl="2" indent="-285750">
              <a:lnSpc>
                <a:spcPct val="120000"/>
              </a:lnSpc>
              <a:buFont typeface="Arial" panose="020B0604020202020204" pitchFamily="34" charset="0"/>
              <a:buChar char="•"/>
            </a:pPr>
            <a:r>
              <a:rPr lang="es-ES" sz="2200" dirty="0"/>
              <a:t>Los PISOS que mayor costo de expensas tiene, se encuentran en la ZONA NORTE COMUNAL.</a:t>
            </a:r>
          </a:p>
          <a:p>
            <a:pPr marL="1200150" lvl="2" indent="-285750">
              <a:lnSpc>
                <a:spcPct val="120000"/>
              </a:lnSpc>
              <a:buFont typeface="Arial" panose="020B0604020202020204" pitchFamily="34" charset="0"/>
              <a:buChar char="•"/>
            </a:pPr>
            <a:r>
              <a:rPr lang="es-ES" sz="2200" dirty="0"/>
              <a:t>Podemos ver que hay una correlación POSITIVA con el PRECIO USD.</a:t>
            </a:r>
          </a:p>
          <a:p>
            <a:pPr marL="1200150" lvl="2" indent="-285750">
              <a:lnSpc>
                <a:spcPct val="120000"/>
              </a:lnSpc>
              <a:buFont typeface="Arial" panose="020B0604020202020204" pitchFamily="34" charset="0"/>
              <a:buChar char="•"/>
            </a:pPr>
            <a:r>
              <a:rPr lang="es-ES" sz="2200" dirty="0"/>
              <a:t>Podemos ver que hay una correlación POSITIVA con el valor de las EXPENSAS del PISO, inmuebles ubicados en zonas mas costosas o que tienen mas amenities, suelen tener un PRECIO USD POR M2 mayor.</a:t>
            </a:r>
          </a:p>
          <a:p>
            <a:pPr marL="1200150" lvl="2" indent="-285750">
              <a:lnSpc>
                <a:spcPct val="120000"/>
              </a:lnSpc>
              <a:buFont typeface="Arial" panose="020B0604020202020204" pitchFamily="34" charset="0"/>
              <a:buChar char="•"/>
            </a:pPr>
            <a:r>
              <a:rPr lang="es-ES" sz="2200" dirty="0"/>
              <a:t>A diferencia de otras propiedades, donde el PRECIO USD POR M2, disminuía conforme aumentaban las dimensiones de la propiedad, en este caso, podemos ver que hay una correlación POSITIVA entre la SUPERFICIE y el PRECIO USD POR M2, similar a lo que ocurre con los apartamentos, al aumentar la superficie del inmueble, el PRECIO USD POR M2, tiene a aumentar.</a:t>
            </a:r>
            <a:endParaRPr lang="en-US" sz="2200" dirty="0"/>
          </a:p>
          <a:p>
            <a:pPr lvl="1">
              <a:buFontTx/>
              <a:buChar char="-"/>
            </a:pPr>
            <a:endParaRPr lang="en-US" sz="1200" dirty="0"/>
          </a:p>
          <a:p>
            <a:pPr lvl="1">
              <a:buFontTx/>
              <a:buChar char="-"/>
            </a:pPr>
            <a:endParaRPr lang="en-US" sz="1200" dirty="0"/>
          </a:p>
        </p:txBody>
      </p:sp>
      <p:sp>
        <p:nvSpPr>
          <p:cNvPr id="9" name="Title 1">
            <a:extLst>
              <a:ext uri="{FF2B5EF4-FFF2-40B4-BE49-F238E27FC236}">
                <a16:creationId xmlns:a16="http://schemas.microsoft.com/office/drawing/2014/main" id="{EEC37211-74B5-E04E-8A9A-5DFA4887D0C0}"/>
              </a:ext>
            </a:extLst>
          </p:cNvPr>
          <p:cNvSpPr txBox="1">
            <a:spLocks/>
          </p:cNvSpPr>
          <p:nvPr/>
        </p:nvSpPr>
        <p:spPr>
          <a:xfrm>
            <a:off x="839788" y="0"/>
            <a:ext cx="5595302"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ANALISIS DE CORRELACION</a:t>
            </a:r>
            <a:br>
              <a:rPr lang="en-US" dirty="0"/>
            </a:br>
            <a:r>
              <a:rPr lang="en-US" sz="2000" dirty="0"/>
              <a:t>(</a:t>
            </a:r>
            <a:r>
              <a:rPr lang="en-US" sz="2000" dirty="0" err="1"/>
              <a:t>Pisos</a:t>
            </a:r>
            <a:r>
              <a:rPr lang="en-US" sz="2000" dirty="0"/>
              <a:t> CABA)</a:t>
            </a:r>
            <a:br>
              <a:rPr lang="en-US" dirty="0"/>
            </a:br>
            <a:endParaRPr lang="en-US" dirty="0"/>
          </a:p>
        </p:txBody>
      </p:sp>
      <p:pic>
        <p:nvPicPr>
          <p:cNvPr id="10" name="Picture 9">
            <a:extLst>
              <a:ext uri="{FF2B5EF4-FFF2-40B4-BE49-F238E27FC236}">
                <a16:creationId xmlns:a16="http://schemas.microsoft.com/office/drawing/2014/main" id="{DBB91911-035E-5244-AD2F-76021E3D7C09}"/>
              </a:ext>
            </a:extLst>
          </p:cNvPr>
          <p:cNvPicPr>
            <a:picLocks noChangeAspect="1"/>
          </p:cNvPicPr>
          <p:nvPr/>
        </p:nvPicPr>
        <p:blipFill>
          <a:blip r:embed="rId3"/>
          <a:stretch>
            <a:fillRect/>
          </a:stretch>
        </p:blipFill>
        <p:spPr>
          <a:xfrm>
            <a:off x="5194300" y="800100"/>
            <a:ext cx="6834844" cy="5450865"/>
          </a:xfrm>
          <a:prstGeom prst="rect">
            <a:avLst/>
          </a:prstGeom>
        </p:spPr>
      </p:pic>
    </p:spTree>
    <p:extLst>
      <p:ext uri="{BB962C8B-B14F-4D97-AF65-F5344CB8AC3E}">
        <p14:creationId xmlns:p14="http://schemas.microsoft.com/office/powerpoint/2010/main" val="2782412858"/>
      </p:ext>
    </p:extLst>
  </p:cSld>
  <p:clrMapOvr>
    <a:masterClrMapping/>
  </p:clrMapOvr>
  <p:transition spd="med">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4FF033-626D-4016-9EE8-409BE8830DEA}"/>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26</a:t>
            </a:fld>
            <a:endParaRPr lang="en-US" noProof="0"/>
          </a:p>
        </p:txBody>
      </p:sp>
      <p:sp>
        <p:nvSpPr>
          <p:cNvPr id="6" name="Content Placeholder 1">
            <a:extLst>
              <a:ext uri="{FF2B5EF4-FFF2-40B4-BE49-F238E27FC236}">
                <a16:creationId xmlns:a16="http://schemas.microsoft.com/office/drawing/2014/main" id="{8130A63D-ABA9-4DCD-AF74-6604DD5BC44D}"/>
              </a:ext>
            </a:extLst>
          </p:cNvPr>
          <p:cNvSpPr>
            <a:spLocks noGrp="1"/>
          </p:cNvSpPr>
          <p:nvPr>
            <p:ph type="body" sz="half" idx="2"/>
          </p:nvPr>
        </p:nvSpPr>
        <p:spPr>
          <a:xfrm>
            <a:off x="572105" y="1337468"/>
            <a:ext cx="5712421" cy="3811588"/>
          </a:xfrm>
        </p:spPr>
        <p:txBody>
          <a:bodyPr>
            <a:normAutofit fontScale="92500" lnSpcReduction="20000"/>
          </a:bodyPr>
          <a:lstStyle/>
          <a:p>
            <a:pPr lvl="1">
              <a:buFontTx/>
              <a:buChar char="-"/>
            </a:pPr>
            <a:endParaRPr lang="es-AR" sz="1600" dirty="0"/>
          </a:p>
          <a:p>
            <a:pPr marL="742950" lvl="1" indent="-285750">
              <a:buFont typeface="Arial" panose="020B0604020202020204" pitchFamily="34" charset="0"/>
              <a:buChar char="•"/>
            </a:pPr>
            <a:r>
              <a:rPr lang="es-AR" sz="1600" dirty="0"/>
              <a:t>Inicialmente intentamos imputar la columna PRICE USD POR M2, a partir de PRICE USD y SUPERFICIE TOTAL EN M2. Con esto logramos imputar un 1.3% la cantidad de nulos, que tenia la columna (28%).</a:t>
            </a:r>
          </a:p>
          <a:p>
            <a:pPr marL="742950" lvl="1" indent="-285750">
              <a:buFont typeface="Arial" panose="020B0604020202020204" pitchFamily="34" charset="0"/>
              <a:buChar char="•"/>
            </a:pPr>
            <a:endParaRPr lang="es-AR" sz="1600" dirty="0"/>
          </a:p>
          <a:p>
            <a:pPr marL="742950" lvl="1" indent="-285750">
              <a:buFont typeface="Arial" panose="020B0604020202020204" pitchFamily="34" charset="0"/>
              <a:buChar char="•"/>
            </a:pPr>
            <a:r>
              <a:rPr lang="es-AR" sz="1600" dirty="0"/>
              <a:t>Posteriormente, procedemos a imputar los valores faltantes de la columna SUPERFICIE TOTAL EN M2, a partir del valor promedio de superficie total, teniendo en cuenta el tipo de propiedad y el barrio.</a:t>
            </a:r>
          </a:p>
          <a:p>
            <a:pPr marL="742950" lvl="1" indent="-285750">
              <a:buFont typeface="Arial" panose="020B0604020202020204" pitchFamily="34" charset="0"/>
              <a:buChar char="•"/>
            </a:pPr>
            <a:endParaRPr lang="es-AR" sz="1600" dirty="0"/>
          </a:p>
          <a:p>
            <a:pPr marL="742950" lvl="1" indent="-285750">
              <a:buFont typeface="Arial" panose="020B0604020202020204" pitchFamily="34" charset="0"/>
              <a:buChar char="•"/>
            </a:pPr>
            <a:r>
              <a:rPr lang="es-AR" sz="1600" dirty="0"/>
              <a:t>Luego de esto, realizamos la operación </a:t>
            </a:r>
          </a:p>
          <a:p>
            <a:pPr lvl="1"/>
            <a:r>
              <a:rPr lang="es-AR" sz="1600" dirty="0"/>
              <a:t>PRECIO USD POR M2 = PRECIO USD/ PRECIO TOTAL EN M2</a:t>
            </a:r>
          </a:p>
          <a:p>
            <a:pPr marL="742950" lvl="1" indent="-285750">
              <a:buFont typeface="Arial" panose="020B0604020202020204" pitchFamily="34" charset="0"/>
              <a:buChar char="•"/>
            </a:pPr>
            <a:endParaRPr lang="es-AR" sz="1600" dirty="0"/>
          </a:p>
          <a:p>
            <a:pPr marL="742950" lvl="1" indent="-285750">
              <a:buFont typeface="Arial" panose="020B0604020202020204" pitchFamily="34" charset="0"/>
              <a:buChar char="•"/>
            </a:pPr>
            <a:r>
              <a:rPr lang="es-AR" sz="1600" dirty="0"/>
              <a:t>Se compara el antes y después de cada imputación en un </a:t>
            </a:r>
            <a:r>
              <a:rPr lang="es-AR" sz="1600" dirty="0" err="1"/>
              <a:t>scatterplot</a:t>
            </a:r>
            <a:r>
              <a:rPr lang="es-AR" sz="1600" dirty="0"/>
              <a:t>, y se observa que la huella de puntos sigue el mismo patrón en todos los casos, por lo cual se toma como aceptable la imputación y se utilizará ese </a:t>
            </a:r>
            <a:r>
              <a:rPr lang="es-AR" sz="1600" dirty="0" err="1"/>
              <a:t>dataframe</a:t>
            </a:r>
            <a:r>
              <a:rPr lang="es-AR" sz="1600" dirty="0"/>
              <a:t> como base.</a:t>
            </a:r>
          </a:p>
        </p:txBody>
      </p:sp>
      <p:pic>
        <p:nvPicPr>
          <p:cNvPr id="10" name="Picture 9">
            <a:extLst>
              <a:ext uri="{FF2B5EF4-FFF2-40B4-BE49-F238E27FC236}">
                <a16:creationId xmlns:a16="http://schemas.microsoft.com/office/drawing/2014/main" id="{2E274FC0-B525-4C9F-BBE4-C403CECA4440}"/>
              </a:ext>
            </a:extLst>
          </p:cNvPr>
          <p:cNvPicPr>
            <a:picLocks noChangeAspect="1"/>
          </p:cNvPicPr>
          <p:nvPr/>
        </p:nvPicPr>
        <p:blipFill>
          <a:blip r:embed="rId2"/>
          <a:stretch>
            <a:fillRect/>
          </a:stretch>
        </p:blipFill>
        <p:spPr>
          <a:xfrm>
            <a:off x="7828771" y="281594"/>
            <a:ext cx="3654488" cy="3147406"/>
          </a:xfrm>
          <a:prstGeom prst="rect">
            <a:avLst/>
          </a:prstGeom>
        </p:spPr>
      </p:pic>
      <p:pic>
        <p:nvPicPr>
          <p:cNvPr id="12" name="Picture 11">
            <a:extLst>
              <a:ext uri="{FF2B5EF4-FFF2-40B4-BE49-F238E27FC236}">
                <a16:creationId xmlns:a16="http://schemas.microsoft.com/office/drawing/2014/main" id="{6A466A12-16E1-4F66-A3CF-8B33EA0E2638}"/>
              </a:ext>
            </a:extLst>
          </p:cNvPr>
          <p:cNvPicPr>
            <a:picLocks noChangeAspect="1"/>
          </p:cNvPicPr>
          <p:nvPr/>
        </p:nvPicPr>
        <p:blipFill>
          <a:blip r:embed="rId3"/>
          <a:stretch>
            <a:fillRect/>
          </a:stretch>
        </p:blipFill>
        <p:spPr>
          <a:xfrm>
            <a:off x="7744748" y="3402016"/>
            <a:ext cx="3626927" cy="3147406"/>
          </a:xfrm>
          <a:prstGeom prst="rect">
            <a:avLst/>
          </a:prstGeom>
        </p:spPr>
      </p:pic>
      <p:sp>
        <p:nvSpPr>
          <p:cNvPr id="13" name="Arrow: Curved Right 12">
            <a:extLst>
              <a:ext uri="{FF2B5EF4-FFF2-40B4-BE49-F238E27FC236}">
                <a16:creationId xmlns:a16="http://schemas.microsoft.com/office/drawing/2014/main" id="{F9DE3235-A333-4F5F-BF27-DCD4F9DBA371}"/>
              </a:ext>
            </a:extLst>
          </p:cNvPr>
          <p:cNvSpPr/>
          <p:nvPr/>
        </p:nvSpPr>
        <p:spPr>
          <a:xfrm>
            <a:off x="6396110" y="1855297"/>
            <a:ext cx="1390650" cy="2771775"/>
          </a:xfrm>
          <a:prstGeom prst="curved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8A718737-B56B-CF4A-BD62-97BFE2D403B1}"/>
              </a:ext>
            </a:extLst>
          </p:cNvPr>
          <p:cNvSpPr>
            <a:spLocks noGrp="1"/>
          </p:cNvSpPr>
          <p:nvPr>
            <p:ph type="title"/>
          </p:nvPr>
        </p:nvSpPr>
        <p:spPr>
          <a:xfrm>
            <a:off x="915092" y="-333487"/>
            <a:ext cx="5595302" cy="1600200"/>
          </a:xfrm>
        </p:spPr>
        <p:txBody>
          <a:bodyPr anchor="b">
            <a:normAutofit/>
          </a:bodyPr>
          <a:lstStyle/>
          <a:p>
            <a:r>
              <a:rPr lang="en-US" dirty="0"/>
              <a:t>“SEGUNDA” IMPUTACION</a:t>
            </a:r>
          </a:p>
        </p:txBody>
      </p:sp>
    </p:spTree>
    <p:extLst>
      <p:ext uri="{BB962C8B-B14F-4D97-AF65-F5344CB8AC3E}">
        <p14:creationId xmlns:p14="http://schemas.microsoft.com/office/powerpoint/2010/main" val="3138128474"/>
      </p:ext>
    </p:extLst>
  </p:cSld>
  <p:clrMapOvr>
    <a:masterClrMapping/>
  </p:clrMapOvr>
  <p:transition spd="med">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6CF33F-7A9D-CA44-A458-9DAB6B149824}"/>
              </a:ext>
            </a:extLst>
          </p:cNvPr>
          <p:cNvSpPr>
            <a:spLocks noGrp="1"/>
          </p:cNvSpPr>
          <p:nvPr>
            <p:ph type="sldNum" sz="quarter" idx="12"/>
          </p:nvPr>
        </p:nvSpPr>
        <p:spPr/>
        <p:txBody>
          <a:bodyPr/>
          <a:lstStyle/>
          <a:p>
            <a:fld id="{9EC71654-96A5-4280-94F3-931C61A9F92C}" type="slidenum">
              <a:rPr lang="en-US" noProof="0" smtClean="0"/>
              <a:pPr/>
              <a:t>27</a:t>
            </a:fld>
            <a:endParaRPr lang="en-US" noProof="0" dirty="0"/>
          </a:p>
        </p:txBody>
      </p:sp>
      <p:sp>
        <p:nvSpPr>
          <p:cNvPr id="6" name="Title 1">
            <a:extLst>
              <a:ext uri="{FF2B5EF4-FFF2-40B4-BE49-F238E27FC236}">
                <a16:creationId xmlns:a16="http://schemas.microsoft.com/office/drawing/2014/main" id="{265C45F7-25C2-5246-9D84-5F049672E328}"/>
              </a:ext>
            </a:extLst>
          </p:cNvPr>
          <p:cNvSpPr txBox="1">
            <a:spLocks/>
          </p:cNvSpPr>
          <p:nvPr/>
        </p:nvSpPr>
        <p:spPr>
          <a:xfrm>
            <a:off x="915092" y="-333487"/>
            <a:ext cx="5595302"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t>“SEGUNDA” IMPUTACION</a:t>
            </a:r>
            <a:endParaRPr lang="en-US" dirty="0"/>
          </a:p>
        </p:txBody>
      </p:sp>
      <p:pic>
        <p:nvPicPr>
          <p:cNvPr id="8" name="Picture 7">
            <a:extLst>
              <a:ext uri="{FF2B5EF4-FFF2-40B4-BE49-F238E27FC236}">
                <a16:creationId xmlns:a16="http://schemas.microsoft.com/office/drawing/2014/main" id="{54F0B711-D00C-BE41-9A3C-D038866DB59C}"/>
              </a:ext>
            </a:extLst>
          </p:cNvPr>
          <p:cNvPicPr>
            <a:picLocks noChangeAspect="1"/>
          </p:cNvPicPr>
          <p:nvPr/>
        </p:nvPicPr>
        <p:blipFill>
          <a:blip r:embed="rId2"/>
          <a:stretch>
            <a:fillRect/>
          </a:stretch>
        </p:blipFill>
        <p:spPr>
          <a:xfrm>
            <a:off x="915092" y="1591426"/>
            <a:ext cx="9728499" cy="4057027"/>
          </a:xfrm>
          <a:prstGeom prst="rect">
            <a:avLst/>
          </a:prstGeom>
        </p:spPr>
      </p:pic>
    </p:spTree>
    <p:extLst>
      <p:ext uri="{BB962C8B-B14F-4D97-AF65-F5344CB8AC3E}">
        <p14:creationId xmlns:p14="http://schemas.microsoft.com/office/powerpoint/2010/main" val="341194885"/>
      </p:ext>
    </p:extLst>
  </p:cSld>
  <p:clrMapOvr>
    <a:masterClrMapping/>
  </p:clrMapOvr>
  <p:transition spd="med">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6CF33F-7A9D-CA44-A458-9DAB6B149824}"/>
              </a:ext>
            </a:extLst>
          </p:cNvPr>
          <p:cNvSpPr>
            <a:spLocks noGrp="1"/>
          </p:cNvSpPr>
          <p:nvPr>
            <p:ph type="sldNum" sz="quarter" idx="12"/>
          </p:nvPr>
        </p:nvSpPr>
        <p:spPr/>
        <p:txBody>
          <a:bodyPr/>
          <a:lstStyle/>
          <a:p>
            <a:fld id="{9EC71654-96A5-4280-94F3-931C61A9F92C}" type="slidenum">
              <a:rPr lang="en-US" noProof="0" smtClean="0"/>
              <a:pPr/>
              <a:t>28</a:t>
            </a:fld>
            <a:endParaRPr lang="en-US" noProof="0" dirty="0"/>
          </a:p>
        </p:txBody>
      </p:sp>
      <p:sp>
        <p:nvSpPr>
          <p:cNvPr id="6" name="Title 1">
            <a:extLst>
              <a:ext uri="{FF2B5EF4-FFF2-40B4-BE49-F238E27FC236}">
                <a16:creationId xmlns:a16="http://schemas.microsoft.com/office/drawing/2014/main" id="{265C45F7-25C2-5246-9D84-5F049672E328}"/>
              </a:ext>
            </a:extLst>
          </p:cNvPr>
          <p:cNvSpPr txBox="1">
            <a:spLocks/>
          </p:cNvSpPr>
          <p:nvPr/>
        </p:nvSpPr>
        <p:spPr>
          <a:xfrm>
            <a:off x="915092" y="-333487"/>
            <a:ext cx="5595302"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t>“SEGUNDA” IMPUTACION</a:t>
            </a:r>
            <a:endParaRPr lang="en-US" dirty="0"/>
          </a:p>
        </p:txBody>
      </p:sp>
      <p:pic>
        <p:nvPicPr>
          <p:cNvPr id="4" name="Picture 3">
            <a:extLst>
              <a:ext uri="{FF2B5EF4-FFF2-40B4-BE49-F238E27FC236}">
                <a16:creationId xmlns:a16="http://schemas.microsoft.com/office/drawing/2014/main" id="{CB27D2F9-D0D1-BB4F-B088-C4560751227A}"/>
              </a:ext>
            </a:extLst>
          </p:cNvPr>
          <p:cNvPicPr>
            <a:picLocks noChangeAspect="1"/>
          </p:cNvPicPr>
          <p:nvPr/>
        </p:nvPicPr>
        <p:blipFill>
          <a:blip r:embed="rId2"/>
          <a:stretch>
            <a:fillRect/>
          </a:stretch>
        </p:blipFill>
        <p:spPr>
          <a:xfrm>
            <a:off x="1075764" y="1518097"/>
            <a:ext cx="9836075" cy="4120175"/>
          </a:xfrm>
          <a:prstGeom prst="rect">
            <a:avLst/>
          </a:prstGeom>
        </p:spPr>
      </p:pic>
    </p:spTree>
    <p:extLst>
      <p:ext uri="{BB962C8B-B14F-4D97-AF65-F5344CB8AC3E}">
        <p14:creationId xmlns:p14="http://schemas.microsoft.com/office/powerpoint/2010/main" val="638578603"/>
      </p:ext>
    </p:extLst>
  </p:cSld>
  <p:clrMapOvr>
    <a:masterClrMapping/>
  </p:clrMapOvr>
  <p:transition spd="med">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6CF33F-7A9D-CA44-A458-9DAB6B149824}"/>
              </a:ext>
            </a:extLst>
          </p:cNvPr>
          <p:cNvSpPr>
            <a:spLocks noGrp="1"/>
          </p:cNvSpPr>
          <p:nvPr>
            <p:ph type="sldNum" sz="quarter" idx="12"/>
          </p:nvPr>
        </p:nvSpPr>
        <p:spPr/>
        <p:txBody>
          <a:bodyPr/>
          <a:lstStyle/>
          <a:p>
            <a:fld id="{9EC71654-96A5-4280-94F3-931C61A9F92C}" type="slidenum">
              <a:rPr lang="en-US" noProof="0" smtClean="0"/>
              <a:pPr/>
              <a:t>29</a:t>
            </a:fld>
            <a:endParaRPr lang="en-US" noProof="0" dirty="0"/>
          </a:p>
        </p:txBody>
      </p:sp>
      <p:sp>
        <p:nvSpPr>
          <p:cNvPr id="6" name="Title 1">
            <a:extLst>
              <a:ext uri="{FF2B5EF4-FFF2-40B4-BE49-F238E27FC236}">
                <a16:creationId xmlns:a16="http://schemas.microsoft.com/office/drawing/2014/main" id="{265C45F7-25C2-5246-9D84-5F049672E328}"/>
              </a:ext>
            </a:extLst>
          </p:cNvPr>
          <p:cNvSpPr txBox="1">
            <a:spLocks/>
          </p:cNvSpPr>
          <p:nvPr/>
        </p:nvSpPr>
        <p:spPr>
          <a:xfrm>
            <a:off x="915092" y="-333487"/>
            <a:ext cx="5595302"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t>“SEGUNDA” IMPUTACION</a:t>
            </a:r>
            <a:endParaRPr lang="en-US" dirty="0"/>
          </a:p>
        </p:txBody>
      </p:sp>
      <p:pic>
        <p:nvPicPr>
          <p:cNvPr id="4" name="Picture 3">
            <a:extLst>
              <a:ext uri="{FF2B5EF4-FFF2-40B4-BE49-F238E27FC236}">
                <a16:creationId xmlns:a16="http://schemas.microsoft.com/office/drawing/2014/main" id="{1AB38935-64E3-6A4E-B4F3-17CE6A924A8E}"/>
              </a:ext>
            </a:extLst>
          </p:cNvPr>
          <p:cNvPicPr>
            <a:picLocks noChangeAspect="1"/>
          </p:cNvPicPr>
          <p:nvPr/>
        </p:nvPicPr>
        <p:blipFill>
          <a:blip r:embed="rId2"/>
          <a:stretch>
            <a:fillRect/>
          </a:stretch>
        </p:blipFill>
        <p:spPr>
          <a:xfrm>
            <a:off x="1011218" y="1519025"/>
            <a:ext cx="10008198" cy="4198098"/>
          </a:xfrm>
          <a:prstGeom prst="rect">
            <a:avLst/>
          </a:prstGeom>
        </p:spPr>
      </p:pic>
    </p:spTree>
    <p:extLst>
      <p:ext uri="{BB962C8B-B14F-4D97-AF65-F5344CB8AC3E}">
        <p14:creationId xmlns:p14="http://schemas.microsoft.com/office/powerpoint/2010/main" val="1478310225"/>
      </p:ext>
    </p:extLst>
  </p:cSld>
  <p:clrMapOvr>
    <a:masterClrMapping/>
  </p:clrMapOvr>
  <p:transition spd="med">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INTRODUCCIÓN</a:t>
            </a:r>
            <a:br>
              <a:rPr lang="en-US" dirty="0"/>
            </a:br>
            <a:endParaRPr lang="en-US"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pic>
        <p:nvPicPr>
          <p:cNvPr id="6" name="Picture 5">
            <a:extLst>
              <a:ext uri="{FF2B5EF4-FFF2-40B4-BE49-F238E27FC236}">
                <a16:creationId xmlns:a16="http://schemas.microsoft.com/office/drawing/2014/main" id="{AD4149F5-2F93-4D42-861A-DE20411A6F1D}"/>
              </a:ext>
            </a:extLst>
          </p:cNvPr>
          <p:cNvPicPr>
            <a:picLocks noChangeAspect="1"/>
          </p:cNvPicPr>
          <p:nvPr/>
        </p:nvPicPr>
        <p:blipFill>
          <a:blip r:embed="rId3"/>
          <a:stretch>
            <a:fillRect/>
          </a:stretch>
        </p:blipFill>
        <p:spPr>
          <a:xfrm>
            <a:off x="560877" y="1409252"/>
            <a:ext cx="10487232" cy="3623591"/>
          </a:xfrm>
          <a:prstGeom prst="rect">
            <a:avLst/>
          </a:prstGeom>
        </p:spPr>
      </p:pic>
    </p:spTree>
    <p:extLst>
      <p:ext uri="{BB962C8B-B14F-4D97-AF65-F5344CB8AC3E}">
        <p14:creationId xmlns:p14="http://schemas.microsoft.com/office/powerpoint/2010/main" val="433561355"/>
      </p:ext>
    </p:extLst>
  </p:cSld>
  <p:clrMapOvr>
    <a:masterClrMapping/>
  </p:clrMapOvr>
  <p:transition spd="med">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40F063-B0C7-BF48-8046-2AABF16F9D50}"/>
              </a:ext>
            </a:extLst>
          </p:cNvPr>
          <p:cNvSpPr>
            <a:spLocks noGrp="1"/>
          </p:cNvSpPr>
          <p:nvPr>
            <p:ph type="sldNum" sz="quarter" idx="12"/>
          </p:nvPr>
        </p:nvSpPr>
        <p:spPr/>
        <p:txBody>
          <a:bodyPr/>
          <a:lstStyle/>
          <a:p>
            <a:fld id="{9EC71654-96A5-4280-94F3-931C61A9F92C}" type="slidenum">
              <a:rPr lang="en-US" noProof="0" smtClean="0"/>
              <a:pPr/>
              <a:t>30</a:t>
            </a:fld>
            <a:endParaRPr lang="en-US" noProof="0" dirty="0"/>
          </a:p>
        </p:txBody>
      </p:sp>
      <p:sp>
        <p:nvSpPr>
          <p:cNvPr id="6" name="Title 1">
            <a:extLst>
              <a:ext uri="{FF2B5EF4-FFF2-40B4-BE49-F238E27FC236}">
                <a16:creationId xmlns:a16="http://schemas.microsoft.com/office/drawing/2014/main" id="{7A9AD98C-D9D1-2C43-9BA1-F8F25E606420}"/>
              </a:ext>
            </a:extLst>
          </p:cNvPr>
          <p:cNvSpPr>
            <a:spLocks noGrp="1"/>
          </p:cNvSpPr>
          <p:nvPr>
            <p:ph type="title"/>
          </p:nvPr>
        </p:nvSpPr>
        <p:spPr>
          <a:xfrm>
            <a:off x="915092" y="-333487"/>
            <a:ext cx="5595302" cy="1600200"/>
          </a:xfrm>
        </p:spPr>
        <p:txBody>
          <a:bodyPr anchor="b">
            <a:normAutofit/>
          </a:bodyPr>
          <a:lstStyle/>
          <a:p>
            <a:r>
              <a:rPr lang="en-US" dirty="0"/>
              <a:t>“SEGUNDA” IMPUTACION</a:t>
            </a:r>
          </a:p>
        </p:txBody>
      </p:sp>
      <p:pic>
        <p:nvPicPr>
          <p:cNvPr id="8" name="Picture 7">
            <a:extLst>
              <a:ext uri="{FF2B5EF4-FFF2-40B4-BE49-F238E27FC236}">
                <a16:creationId xmlns:a16="http://schemas.microsoft.com/office/drawing/2014/main" id="{4A37AC71-0BC0-0A41-B277-319D9401B7AC}"/>
              </a:ext>
            </a:extLst>
          </p:cNvPr>
          <p:cNvPicPr>
            <a:picLocks noChangeAspect="1"/>
          </p:cNvPicPr>
          <p:nvPr/>
        </p:nvPicPr>
        <p:blipFill>
          <a:blip r:embed="rId2"/>
          <a:stretch>
            <a:fillRect/>
          </a:stretch>
        </p:blipFill>
        <p:spPr>
          <a:xfrm>
            <a:off x="915092" y="1473151"/>
            <a:ext cx="9965167" cy="4150738"/>
          </a:xfrm>
          <a:prstGeom prst="rect">
            <a:avLst/>
          </a:prstGeom>
        </p:spPr>
      </p:pic>
    </p:spTree>
    <p:extLst>
      <p:ext uri="{BB962C8B-B14F-4D97-AF65-F5344CB8AC3E}">
        <p14:creationId xmlns:p14="http://schemas.microsoft.com/office/powerpoint/2010/main" val="2974739331"/>
      </p:ext>
    </p:extLst>
  </p:cSld>
  <p:clrMapOvr>
    <a:masterClrMapping/>
  </p:clrMapOvr>
  <p:transition spd="med">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186282-154B-B043-A224-3016EE07D516}"/>
              </a:ext>
            </a:extLst>
          </p:cNvPr>
          <p:cNvSpPr>
            <a:spLocks noGrp="1"/>
          </p:cNvSpPr>
          <p:nvPr>
            <p:ph type="sldNum" sz="quarter" idx="12"/>
          </p:nvPr>
        </p:nvSpPr>
        <p:spPr/>
        <p:txBody>
          <a:bodyPr/>
          <a:lstStyle/>
          <a:p>
            <a:fld id="{9EC71654-96A5-4280-94F3-931C61A9F92C}" type="slidenum">
              <a:rPr lang="en-US" noProof="0" smtClean="0"/>
              <a:pPr/>
              <a:t>31</a:t>
            </a:fld>
            <a:endParaRPr lang="en-US" noProof="0" dirty="0"/>
          </a:p>
        </p:txBody>
      </p:sp>
      <p:sp>
        <p:nvSpPr>
          <p:cNvPr id="6" name="Title 1">
            <a:extLst>
              <a:ext uri="{FF2B5EF4-FFF2-40B4-BE49-F238E27FC236}">
                <a16:creationId xmlns:a16="http://schemas.microsoft.com/office/drawing/2014/main" id="{D7A3FD23-183C-C048-BB1C-7329DF002018}"/>
              </a:ext>
            </a:extLst>
          </p:cNvPr>
          <p:cNvSpPr>
            <a:spLocks noGrp="1"/>
          </p:cNvSpPr>
          <p:nvPr>
            <p:ph type="title"/>
          </p:nvPr>
        </p:nvSpPr>
        <p:spPr>
          <a:xfrm>
            <a:off x="915092" y="-333487"/>
            <a:ext cx="5595302" cy="1600200"/>
          </a:xfrm>
        </p:spPr>
        <p:txBody>
          <a:bodyPr anchor="b">
            <a:normAutofit/>
          </a:bodyPr>
          <a:lstStyle/>
          <a:p>
            <a:r>
              <a:rPr lang="en-US" dirty="0"/>
              <a:t>CONCLUSIONES FINALES:</a:t>
            </a:r>
          </a:p>
        </p:txBody>
      </p:sp>
      <p:sp>
        <p:nvSpPr>
          <p:cNvPr id="7" name="TextBox 6">
            <a:extLst>
              <a:ext uri="{FF2B5EF4-FFF2-40B4-BE49-F238E27FC236}">
                <a16:creationId xmlns:a16="http://schemas.microsoft.com/office/drawing/2014/main" id="{C78DADF1-2D49-A94D-A577-3C40D8405D17}"/>
              </a:ext>
            </a:extLst>
          </p:cNvPr>
          <p:cNvSpPr txBox="1"/>
          <p:nvPr/>
        </p:nvSpPr>
        <p:spPr>
          <a:xfrm>
            <a:off x="915092" y="1467556"/>
            <a:ext cx="9519401" cy="1015663"/>
          </a:xfrm>
          <a:prstGeom prst="rect">
            <a:avLst/>
          </a:prstGeom>
          <a:noFill/>
        </p:spPr>
        <p:txBody>
          <a:bodyPr wrap="none" rtlCol="0">
            <a:spAutoFit/>
          </a:bodyPr>
          <a:lstStyle/>
          <a:p>
            <a:r>
              <a:rPr lang="en-GB" sz="2000" dirty="0"/>
              <a:t>El dataset, para los </a:t>
            </a:r>
            <a:r>
              <a:rPr lang="en-GB" sz="2000" dirty="0" err="1"/>
              <a:t>inmuebles</a:t>
            </a:r>
            <a:r>
              <a:rPr lang="en-GB" sz="2000" dirty="0"/>
              <a:t> </a:t>
            </a:r>
            <a:r>
              <a:rPr lang="en-GB" sz="2000" dirty="0" err="1"/>
              <a:t>ubicados</a:t>
            </a:r>
            <a:r>
              <a:rPr lang="en-GB" sz="2000" dirty="0"/>
              <a:t> </a:t>
            </a:r>
            <a:r>
              <a:rPr lang="en-GB" sz="2000" dirty="0" err="1"/>
              <a:t>en</a:t>
            </a:r>
            <a:r>
              <a:rPr lang="en-GB" sz="2000" dirty="0"/>
              <a:t> Capital Federal </a:t>
            </a:r>
            <a:r>
              <a:rPr lang="en-GB" sz="2000" dirty="0" err="1"/>
              <a:t>limpio</a:t>
            </a:r>
            <a:r>
              <a:rPr lang="en-GB" sz="2000" dirty="0"/>
              <a:t> </a:t>
            </a:r>
            <a:r>
              <a:rPr lang="en-GB" sz="2000" dirty="0" err="1"/>
              <a:t>luego</a:t>
            </a:r>
            <a:r>
              <a:rPr lang="en-GB" sz="2000" dirty="0"/>
              <a:t> de </a:t>
            </a:r>
            <a:r>
              <a:rPr lang="en-GB" sz="2000" dirty="0" err="1"/>
              <a:t>imputarlo</a:t>
            </a:r>
            <a:r>
              <a:rPr lang="en-GB" sz="2000" dirty="0"/>
              <a:t> y </a:t>
            </a:r>
          </a:p>
          <a:p>
            <a:r>
              <a:rPr lang="en-GB" sz="2000" dirty="0" err="1"/>
              <a:t>quitarle</a:t>
            </a:r>
            <a:r>
              <a:rPr lang="en-GB" sz="2000" dirty="0"/>
              <a:t> los outliers, </a:t>
            </a:r>
            <a:r>
              <a:rPr lang="en-GB" sz="2000" dirty="0" err="1"/>
              <a:t>duplicados</a:t>
            </a:r>
            <a:r>
              <a:rPr lang="en-GB" sz="2000" dirty="0"/>
              <a:t>, </a:t>
            </a:r>
            <a:r>
              <a:rPr lang="en-GB" sz="2000" dirty="0" err="1"/>
              <a:t>valores</a:t>
            </a:r>
            <a:r>
              <a:rPr lang="en-GB" sz="2000" dirty="0"/>
              <a:t> mal </a:t>
            </a:r>
            <a:r>
              <a:rPr lang="en-GB" sz="2000" dirty="0" err="1"/>
              <a:t>ingresados</a:t>
            </a:r>
            <a:r>
              <a:rPr lang="en-GB" sz="2000" dirty="0"/>
              <a:t>, </a:t>
            </a:r>
            <a:r>
              <a:rPr lang="en-GB" sz="2000" dirty="0" err="1"/>
              <a:t>nos</a:t>
            </a:r>
            <a:r>
              <a:rPr lang="en-GB" sz="2000" dirty="0"/>
              <a:t> </a:t>
            </a:r>
            <a:r>
              <a:rPr lang="en-GB" sz="2000" dirty="0" err="1"/>
              <a:t>queda</a:t>
            </a:r>
            <a:r>
              <a:rPr lang="en-GB" sz="2000" dirty="0"/>
              <a:t> </a:t>
            </a:r>
            <a:r>
              <a:rPr lang="en-GB" sz="2000" u="sng" dirty="0" err="1"/>
              <a:t>reducido</a:t>
            </a:r>
            <a:r>
              <a:rPr lang="en-GB" sz="2000" u="sng" dirty="0"/>
              <a:t> </a:t>
            </a:r>
            <a:r>
              <a:rPr lang="en-GB" sz="2000" u="sng" dirty="0" err="1"/>
              <a:t>en</a:t>
            </a:r>
            <a:r>
              <a:rPr lang="en-GB" sz="2000" u="sng" dirty="0"/>
              <a:t> un 40.9% </a:t>
            </a:r>
          </a:p>
          <a:p>
            <a:r>
              <a:rPr lang="en-GB" sz="2000" u="sng" dirty="0"/>
              <a:t>del </a:t>
            </a:r>
            <a:r>
              <a:rPr lang="en-GB" sz="2000" u="sng" dirty="0" err="1"/>
              <a:t>tamaño</a:t>
            </a:r>
            <a:r>
              <a:rPr lang="en-GB" sz="2000" u="sng" dirty="0"/>
              <a:t> que </a:t>
            </a:r>
            <a:r>
              <a:rPr lang="en-GB" sz="2000" u="sng" dirty="0" err="1"/>
              <a:t>tenia</a:t>
            </a:r>
            <a:r>
              <a:rPr lang="en-GB" sz="2000" u="sng" dirty="0"/>
              <a:t> </a:t>
            </a:r>
            <a:r>
              <a:rPr lang="en-GB" sz="2000" u="sng" dirty="0" err="1"/>
              <a:t>originalmente</a:t>
            </a:r>
            <a:r>
              <a:rPr lang="en-GB" sz="2000" u="sng" dirty="0"/>
              <a:t>, </a:t>
            </a:r>
            <a:r>
              <a:rPr lang="en-GB" sz="2000" u="sng" dirty="0" err="1"/>
              <a:t>ya</a:t>
            </a:r>
            <a:r>
              <a:rPr lang="en-GB" sz="2000" u="sng" dirty="0"/>
              <a:t> que paso de 32.316 </a:t>
            </a:r>
            <a:r>
              <a:rPr lang="en-GB" sz="2000" u="sng" dirty="0" err="1"/>
              <a:t>registros</a:t>
            </a:r>
            <a:r>
              <a:rPr lang="en-GB" sz="2000" u="sng" dirty="0"/>
              <a:t> a 13219.</a:t>
            </a:r>
            <a:endParaRPr lang="en-AR" sz="2000" u="sng" dirty="0"/>
          </a:p>
        </p:txBody>
      </p:sp>
    </p:spTree>
    <p:extLst>
      <p:ext uri="{BB962C8B-B14F-4D97-AF65-F5344CB8AC3E}">
        <p14:creationId xmlns:p14="http://schemas.microsoft.com/office/powerpoint/2010/main" val="326787662"/>
      </p:ext>
    </p:extLst>
  </p:cSld>
  <p:clrMapOvr>
    <a:masterClrMapping/>
  </p:clrMapOvr>
  <p:transition spd="med">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D267E-E53B-48E1-87BB-358D7FE02063}"/>
              </a:ext>
            </a:extLst>
          </p:cNvPr>
          <p:cNvSpPr>
            <a:spLocks noGrp="1"/>
          </p:cNvSpPr>
          <p:nvPr>
            <p:ph type="ctrTitle"/>
          </p:nvPr>
        </p:nvSpPr>
        <p:spPr>
          <a:xfrm>
            <a:off x="6343650" y="2173288"/>
            <a:ext cx="4794250" cy="2090808"/>
          </a:xfrm>
        </p:spPr>
        <p:txBody>
          <a:bodyPr/>
          <a:lstStyle/>
          <a:p>
            <a:r>
              <a:rPr lang="es-AR" dirty="0"/>
              <a:t>Muchas gracias</a:t>
            </a:r>
            <a:endParaRPr lang="en-US" dirty="0"/>
          </a:p>
        </p:txBody>
      </p:sp>
      <p:sp>
        <p:nvSpPr>
          <p:cNvPr id="3" name="Subtitle 2">
            <a:extLst>
              <a:ext uri="{FF2B5EF4-FFF2-40B4-BE49-F238E27FC236}">
                <a16:creationId xmlns:a16="http://schemas.microsoft.com/office/drawing/2014/main" id="{54529B1E-4DBF-40D3-A330-625375CF17DE}"/>
              </a:ext>
            </a:extLst>
          </p:cNvPr>
          <p:cNvSpPr>
            <a:spLocks noGrp="1"/>
          </p:cNvSpPr>
          <p:nvPr>
            <p:ph type="subTitle" idx="1"/>
          </p:nvPr>
        </p:nvSpPr>
        <p:spPr/>
        <p:txBody>
          <a:bodyPr/>
          <a:lstStyle/>
          <a:p>
            <a:r>
              <a:rPr lang="es-AR" dirty="0"/>
              <a:t>Grupo 5</a:t>
            </a:r>
            <a:endParaRPr lang="en-US" dirty="0"/>
          </a:p>
        </p:txBody>
      </p:sp>
    </p:spTree>
    <p:extLst>
      <p:ext uri="{BB962C8B-B14F-4D97-AF65-F5344CB8AC3E}">
        <p14:creationId xmlns:p14="http://schemas.microsoft.com/office/powerpoint/2010/main" val="209818063"/>
      </p:ext>
    </p:extLst>
  </p:cSld>
  <p:clrMapOvr>
    <a:masterClrMapping/>
  </p:clrMapOvr>
  <p:transition spd="med">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7FD151-3524-C54C-B231-E14A3883FAB3}"/>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sp>
        <p:nvSpPr>
          <p:cNvPr id="5" name="Title 4">
            <a:extLst>
              <a:ext uri="{FF2B5EF4-FFF2-40B4-BE49-F238E27FC236}">
                <a16:creationId xmlns:a16="http://schemas.microsoft.com/office/drawing/2014/main" id="{E46E3150-87BF-B540-AA48-942ECBB72077}"/>
              </a:ext>
            </a:extLst>
          </p:cNvPr>
          <p:cNvSpPr>
            <a:spLocks noGrp="1"/>
          </p:cNvSpPr>
          <p:nvPr>
            <p:ph type="title"/>
          </p:nvPr>
        </p:nvSpPr>
        <p:spPr>
          <a:xfrm>
            <a:off x="539750" y="118334"/>
            <a:ext cx="5688928" cy="770908"/>
          </a:xfrm>
        </p:spPr>
        <p:txBody>
          <a:bodyPr/>
          <a:lstStyle/>
          <a:p>
            <a:r>
              <a:rPr lang="en-GB" dirty="0"/>
              <a:t>A</a:t>
            </a:r>
            <a:r>
              <a:rPr lang="en-AR" dirty="0"/>
              <a:t>nalisis de columnas</a:t>
            </a:r>
          </a:p>
        </p:txBody>
      </p:sp>
      <p:sp>
        <p:nvSpPr>
          <p:cNvPr id="7" name="TextBox 6">
            <a:extLst>
              <a:ext uri="{FF2B5EF4-FFF2-40B4-BE49-F238E27FC236}">
                <a16:creationId xmlns:a16="http://schemas.microsoft.com/office/drawing/2014/main" id="{3C31D8F7-2AE3-8545-B2E0-FE86F16BEDA0}"/>
              </a:ext>
            </a:extLst>
          </p:cNvPr>
          <p:cNvSpPr txBox="1"/>
          <p:nvPr/>
        </p:nvSpPr>
        <p:spPr>
          <a:xfrm>
            <a:off x="533844" y="756507"/>
            <a:ext cx="10218797" cy="6955750"/>
          </a:xfrm>
          <a:prstGeom prst="rect">
            <a:avLst/>
          </a:prstGeom>
          <a:noFill/>
        </p:spPr>
        <p:txBody>
          <a:bodyPr wrap="square" rtlCol="0">
            <a:spAutoFit/>
          </a:bodyPr>
          <a:lstStyle/>
          <a:p>
            <a:r>
              <a:rPr lang="en-AR" dirty="0">
                <a:latin typeface="+mj-lt"/>
              </a:rPr>
              <a:t>VARIABLES EN RELACION AL PRECIO DE LA PROPIEDAD</a:t>
            </a:r>
          </a:p>
          <a:p>
            <a:pPr marL="342900" indent="-342900">
              <a:buFont typeface="Arial" panose="020B0604020202020204" pitchFamily="34" charset="0"/>
              <a:buChar char="•"/>
            </a:pPr>
            <a:r>
              <a:rPr lang="en-AR" sz="1600" dirty="0"/>
              <a:t>price_per_m2 (CONTINUA)</a:t>
            </a:r>
          </a:p>
          <a:p>
            <a:pPr marL="342900" indent="-342900">
              <a:buFont typeface="Arial" panose="020B0604020202020204" pitchFamily="34" charset="0"/>
              <a:buChar char="•"/>
            </a:pPr>
            <a:r>
              <a:rPr lang="en-GB" sz="1600" dirty="0"/>
              <a:t>p</a:t>
            </a:r>
            <a:r>
              <a:rPr lang="en-AR" sz="1600" dirty="0"/>
              <a:t>rice_usd_per_m2 (CONTINUA)</a:t>
            </a:r>
          </a:p>
          <a:p>
            <a:pPr marL="342900" indent="-342900">
              <a:buFont typeface="Arial" panose="020B0604020202020204" pitchFamily="34" charset="0"/>
              <a:buChar char="•"/>
            </a:pPr>
            <a:r>
              <a:rPr lang="en-GB" sz="1600" dirty="0"/>
              <a:t>p</a:t>
            </a:r>
            <a:r>
              <a:rPr lang="en-AR" sz="1600" dirty="0"/>
              <a:t>rice (CONTINUA)</a:t>
            </a:r>
          </a:p>
          <a:p>
            <a:pPr marL="342900" indent="-342900">
              <a:buFont typeface="Arial" panose="020B0604020202020204" pitchFamily="34" charset="0"/>
              <a:buChar char="•"/>
            </a:pPr>
            <a:r>
              <a:rPr lang="en-GB" sz="1600" dirty="0" err="1"/>
              <a:t>price_aprox_local_currency</a:t>
            </a:r>
            <a:r>
              <a:rPr lang="en-GB" sz="1600" dirty="0"/>
              <a:t> (CONTINUA)</a:t>
            </a:r>
          </a:p>
          <a:p>
            <a:pPr marL="342900" indent="-342900">
              <a:buFont typeface="Arial" panose="020B0604020202020204" pitchFamily="34" charset="0"/>
              <a:buChar char="•"/>
            </a:pPr>
            <a:r>
              <a:rPr lang="en-GB" sz="1600" dirty="0" err="1"/>
              <a:t>price_aprox_usd</a:t>
            </a:r>
            <a:r>
              <a:rPr lang="en-GB" sz="1600" dirty="0"/>
              <a:t> (CONTINUA)</a:t>
            </a:r>
            <a:endParaRPr lang="en-AR" sz="1600" dirty="0"/>
          </a:p>
          <a:p>
            <a:pPr marL="285750" indent="-285750">
              <a:buFont typeface="Arial" panose="020B0604020202020204" pitchFamily="34" charset="0"/>
              <a:buChar char="•"/>
            </a:pPr>
            <a:r>
              <a:rPr lang="en-AR" sz="1600" dirty="0"/>
              <a:t> currency (CATEGORICA)</a:t>
            </a:r>
          </a:p>
          <a:p>
            <a:endParaRPr lang="en-AR" sz="1400" dirty="0"/>
          </a:p>
          <a:p>
            <a:r>
              <a:rPr lang="en-AR" dirty="0">
                <a:latin typeface="+mj-lt"/>
              </a:rPr>
              <a:t>VARIABLES EN RELACION CON LA SUPERFICIE DE LA PROPIEDAD</a:t>
            </a:r>
          </a:p>
          <a:p>
            <a:pPr marL="285750" indent="-285750">
              <a:buFont typeface="Arial" panose="020B0604020202020204" pitchFamily="34" charset="0"/>
              <a:buChar char="•"/>
            </a:pPr>
            <a:r>
              <a:rPr lang="en-GB" sz="1600" dirty="0"/>
              <a:t>s</a:t>
            </a:r>
            <a:r>
              <a:rPr lang="en-AR" sz="1600" dirty="0"/>
              <a:t>urface_total_in_m2 (CONTINUA)</a:t>
            </a:r>
          </a:p>
          <a:p>
            <a:pPr marL="285750" indent="-285750">
              <a:buFont typeface="Arial" panose="020B0604020202020204" pitchFamily="34" charset="0"/>
              <a:buChar char="•"/>
            </a:pPr>
            <a:r>
              <a:rPr lang="en-GB" sz="1600" dirty="0"/>
              <a:t>s</a:t>
            </a:r>
            <a:r>
              <a:rPr lang="en-AR" sz="1600" dirty="0"/>
              <a:t>urface_covered_in_m2 (CONTINUA)</a:t>
            </a:r>
            <a:endParaRPr lang="en-AR" sz="1400" dirty="0"/>
          </a:p>
          <a:p>
            <a:endParaRPr lang="en-AR" sz="1400" dirty="0"/>
          </a:p>
          <a:p>
            <a:r>
              <a:rPr lang="en-AR" dirty="0"/>
              <a:t>VARIABLES QUE NOS DAN UNA DESCRIPCION SOBRE LA PROPIEDAD</a:t>
            </a:r>
          </a:p>
          <a:p>
            <a:pPr marL="285750" indent="-285750">
              <a:buFont typeface="Arial" panose="020B0604020202020204" pitchFamily="34" charset="0"/>
              <a:buChar char="•"/>
            </a:pPr>
            <a:r>
              <a:rPr lang="en-GB" sz="1600" dirty="0"/>
              <a:t>f</a:t>
            </a:r>
            <a:r>
              <a:rPr lang="en-AR" sz="1600" dirty="0"/>
              <a:t>loor (CATEGORICA)</a:t>
            </a:r>
          </a:p>
          <a:p>
            <a:pPr marL="285750" indent="-285750">
              <a:buFont typeface="Arial" panose="020B0604020202020204" pitchFamily="34" charset="0"/>
              <a:buChar char="•"/>
            </a:pPr>
            <a:r>
              <a:rPr lang="en-GB" sz="1600" dirty="0"/>
              <a:t>r</a:t>
            </a:r>
            <a:r>
              <a:rPr lang="en-AR" sz="1600" dirty="0"/>
              <a:t>ooms (CATEGORICA)</a:t>
            </a:r>
          </a:p>
          <a:p>
            <a:pPr marL="285750" indent="-285750">
              <a:buFont typeface="Arial" panose="020B0604020202020204" pitchFamily="34" charset="0"/>
              <a:buChar char="•"/>
            </a:pPr>
            <a:r>
              <a:rPr lang="en-GB" sz="1600" dirty="0"/>
              <a:t>e</a:t>
            </a:r>
            <a:r>
              <a:rPr lang="en-AR" sz="1600" dirty="0"/>
              <a:t>xpenses (CATEGORICA)</a:t>
            </a:r>
          </a:p>
          <a:p>
            <a:pPr marL="285750" indent="-285750">
              <a:buFont typeface="Arial" panose="020B0604020202020204" pitchFamily="34" charset="0"/>
              <a:buChar char="•"/>
            </a:pPr>
            <a:r>
              <a:rPr lang="en-GB" sz="1600" dirty="0"/>
              <a:t>operation</a:t>
            </a:r>
            <a:r>
              <a:rPr lang="en-AR" sz="1600" dirty="0"/>
              <a:t>(CATEGORICA)</a:t>
            </a:r>
          </a:p>
          <a:p>
            <a:pPr marL="285750" indent="-285750">
              <a:buFont typeface="Arial" panose="020B0604020202020204" pitchFamily="34" charset="0"/>
              <a:buChar char="•"/>
            </a:pPr>
            <a:r>
              <a:rPr lang="en-GB" sz="1600" dirty="0"/>
              <a:t>d</a:t>
            </a:r>
            <a:r>
              <a:rPr lang="en-AR" sz="1600" dirty="0"/>
              <a:t>escription </a:t>
            </a:r>
          </a:p>
          <a:p>
            <a:pPr marL="285750" indent="-285750">
              <a:buFont typeface="Arial" panose="020B0604020202020204" pitchFamily="34" charset="0"/>
              <a:buChar char="•"/>
            </a:pPr>
            <a:r>
              <a:rPr lang="en-GB" sz="1600" dirty="0"/>
              <a:t>t</a:t>
            </a:r>
            <a:r>
              <a:rPr lang="en-AR" sz="1600" dirty="0"/>
              <a:t>itle</a:t>
            </a:r>
          </a:p>
          <a:p>
            <a:pPr marL="285750" indent="-285750">
              <a:buFont typeface="Arial" panose="020B0604020202020204" pitchFamily="34" charset="0"/>
              <a:buChar char="•"/>
            </a:pPr>
            <a:r>
              <a:rPr lang="en-GB" sz="1600" dirty="0" err="1"/>
              <a:t>image_thumbnail</a:t>
            </a:r>
            <a:endParaRPr lang="en-AR" sz="1600" dirty="0"/>
          </a:p>
          <a:p>
            <a:pPr marL="285750" indent="-285750">
              <a:buFont typeface="Arial" panose="020B0604020202020204" pitchFamily="34" charset="0"/>
              <a:buChar char="•"/>
            </a:pPr>
            <a:r>
              <a:rPr lang="en-GB" sz="1600" dirty="0" err="1"/>
              <a:t>properati_url</a:t>
            </a:r>
            <a:endParaRPr lang="en-AR" sz="1600" dirty="0"/>
          </a:p>
          <a:p>
            <a:endParaRPr lang="en-AR" sz="1600" dirty="0"/>
          </a:p>
          <a:p>
            <a:endParaRPr lang="en-AR" sz="1600" dirty="0">
              <a:latin typeface="+mj-lt"/>
            </a:endParaRPr>
          </a:p>
          <a:p>
            <a:endParaRPr lang="en-AR" sz="1600" dirty="0"/>
          </a:p>
          <a:p>
            <a:endParaRPr lang="en-AR" sz="1600" dirty="0"/>
          </a:p>
          <a:p>
            <a:endParaRPr lang="en-AR" sz="1400" dirty="0"/>
          </a:p>
          <a:p>
            <a:endParaRPr lang="en-AR" sz="1400" dirty="0"/>
          </a:p>
        </p:txBody>
      </p:sp>
    </p:spTree>
    <p:extLst>
      <p:ext uri="{BB962C8B-B14F-4D97-AF65-F5344CB8AC3E}">
        <p14:creationId xmlns:p14="http://schemas.microsoft.com/office/powerpoint/2010/main" val="705244942"/>
      </p:ext>
    </p:extLst>
  </p:cSld>
  <p:clrMapOvr>
    <a:masterClrMapping/>
  </p:clrMapOvr>
  <p:transition spd="med">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423244-0785-1E41-A917-7FB9344BDC4C}"/>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sp>
        <p:nvSpPr>
          <p:cNvPr id="7" name="TextBox 6">
            <a:extLst>
              <a:ext uri="{FF2B5EF4-FFF2-40B4-BE49-F238E27FC236}">
                <a16:creationId xmlns:a16="http://schemas.microsoft.com/office/drawing/2014/main" id="{D541E741-088D-E04D-9573-3D4C305547ED}"/>
              </a:ext>
            </a:extLst>
          </p:cNvPr>
          <p:cNvSpPr txBox="1"/>
          <p:nvPr/>
        </p:nvSpPr>
        <p:spPr>
          <a:xfrm>
            <a:off x="515937" y="1234046"/>
            <a:ext cx="7143507" cy="2585323"/>
          </a:xfrm>
          <a:prstGeom prst="rect">
            <a:avLst/>
          </a:prstGeom>
          <a:noFill/>
        </p:spPr>
        <p:txBody>
          <a:bodyPr wrap="square">
            <a:spAutoFit/>
          </a:bodyPr>
          <a:lstStyle/>
          <a:p>
            <a:r>
              <a:rPr lang="en-AR" dirty="0"/>
              <a:t>VARIABLES EN RELACION AL LUGAR DONDE SE ENCUENTRA LA PROPIEDAD</a:t>
            </a:r>
          </a:p>
          <a:p>
            <a:pPr marL="285750" indent="-285750">
              <a:buFont typeface="Arial" panose="020B0604020202020204" pitchFamily="34" charset="0"/>
              <a:buChar char="•"/>
            </a:pPr>
            <a:r>
              <a:rPr lang="en-GB" sz="1800" dirty="0"/>
              <a:t>p</a:t>
            </a:r>
            <a:r>
              <a:rPr lang="en-AR" sz="1800" dirty="0"/>
              <a:t>roperty_type (CATEGORICA)</a:t>
            </a:r>
          </a:p>
          <a:p>
            <a:pPr marL="285750" indent="-285750">
              <a:buFont typeface="Arial" panose="020B0604020202020204" pitchFamily="34" charset="0"/>
              <a:buChar char="•"/>
            </a:pPr>
            <a:r>
              <a:rPr lang="en-GB" sz="1800" dirty="0"/>
              <a:t>p</a:t>
            </a:r>
            <a:r>
              <a:rPr lang="en-AR" sz="1800" dirty="0"/>
              <a:t>lace_name (CATEGORICA)</a:t>
            </a:r>
          </a:p>
          <a:p>
            <a:pPr marL="285750" indent="-285750">
              <a:buFont typeface="Arial" panose="020B0604020202020204" pitchFamily="34" charset="0"/>
              <a:buChar char="•"/>
            </a:pPr>
            <a:r>
              <a:rPr lang="en-GB" sz="1800" dirty="0"/>
              <a:t>s</a:t>
            </a:r>
            <a:r>
              <a:rPr lang="en-AR" sz="1800" dirty="0"/>
              <a:t>tate_name (CATEGORICA)</a:t>
            </a:r>
          </a:p>
          <a:p>
            <a:pPr marL="285750" indent="-285750">
              <a:buFont typeface="Arial" panose="020B0604020202020204" pitchFamily="34" charset="0"/>
              <a:buChar char="•"/>
            </a:pPr>
            <a:r>
              <a:rPr lang="en-GB" sz="1800" dirty="0" err="1"/>
              <a:t>place_with_parent_names</a:t>
            </a:r>
            <a:r>
              <a:rPr lang="en-GB" sz="1800" dirty="0"/>
              <a:t> </a:t>
            </a:r>
            <a:r>
              <a:rPr lang="en-AR" sz="1800" dirty="0"/>
              <a:t>(CATEGORICA)</a:t>
            </a:r>
          </a:p>
          <a:p>
            <a:pPr marL="285750" indent="-285750">
              <a:buFont typeface="Arial" panose="020B0604020202020204" pitchFamily="34" charset="0"/>
              <a:buChar char="•"/>
            </a:pPr>
            <a:r>
              <a:rPr lang="en-GB" sz="1800" dirty="0"/>
              <a:t>g</a:t>
            </a:r>
            <a:r>
              <a:rPr lang="en-AR" sz="1800" dirty="0"/>
              <a:t>eonames_id (GEOREFERENCIAL)</a:t>
            </a:r>
          </a:p>
          <a:p>
            <a:pPr marL="285750" indent="-285750">
              <a:buFont typeface="Arial" panose="020B0604020202020204" pitchFamily="34" charset="0"/>
              <a:buChar char="•"/>
            </a:pPr>
            <a:r>
              <a:rPr lang="en-GB" sz="1800" dirty="0"/>
              <a:t>l</a:t>
            </a:r>
            <a:r>
              <a:rPr lang="en-AR" sz="1800" dirty="0"/>
              <a:t>at-lon (GEOREFERENCIAL)</a:t>
            </a:r>
          </a:p>
          <a:p>
            <a:pPr marL="285750" indent="-285750">
              <a:buFont typeface="Arial" panose="020B0604020202020204" pitchFamily="34" charset="0"/>
              <a:buChar char="•"/>
            </a:pPr>
            <a:r>
              <a:rPr lang="en-GB" dirty="0"/>
              <a:t>l</a:t>
            </a:r>
            <a:r>
              <a:rPr lang="en-AR" sz="1800" dirty="0"/>
              <a:t>at (GEOREFERENCIAL)</a:t>
            </a:r>
          </a:p>
          <a:p>
            <a:pPr marL="285750" indent="-285750">
              <a:buFont typeface="Arial" panose="020B0604020202020204" pitchFamily="34" charset="0"/>
              <a:buChar char="•"/>
            </a:pPr>
            <a:r>
              <a:rPr lang="en-GB" sz="1800" dirty="0"/>
              <a:t>l</a:t>
            </a:r>
            <a:r>
              <a:rPr lang="en-AR" sz="1800" dirty="0"/>
              <a:t>on (GEOREFERENCIAL)</a:t>
            </a:r>
          </a:p>
        </p:txBody>
      </p:sp>
      <p:sp>
        <p:nvSpPr>
          <p:cNvPr id="8" name="Title 4">
            <a:extLst>
              <a:ext uri="{FF2B5EF4-FFF2-40B4-BE49-F238E27FC236}">
                <a16:creationId xmlns:a16="http://schemas.microsoft.com/office/drawing/2014/main" id="{A2633650-D543-1E43-8528-F6E9987814AC}"/>
              </a:ext>
            </a:extLst>
          </p:cNvPr>
          <p:cNvSpPr txBox="1">
            <a:spLocks/>
          </p:cNvSpPr>
          <p:nvPr/>
        </p:nvSpPr>
        <p:spPr>
          <a:xfrm>
            <a:off x="515938" y="387275"/>
            <a:ext cx="5688928" cy="77090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GB" dirty="0"/>
              <a:t>A</a:t>
            </a:r>
            <a:r>
              <a:rPr lang="en-AR" dirty="0"/>
              <a:t>nalisis de columnas</a:t>
            </a:r>
          </a:p>
        </p:txBody>
      </p:sp>
    </p:spTree>
    <p:extLst>
      <p:ext uri="{BB962C8B-B14F-4D97-AF65-F5344CB8AC3E}">
        <p14:creationId xmlns:p14="http://schemas.microsoft.com/office/powerpoint/2010/main" val="2250559036"/>
      </p:ext>
    </p:extLst>
  </p:cSld>
  <p:clrMapOvr>
    <a:masterClrMapping/>
  </p:clrMapOvr>
  <p:transition spd="med">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590178-8CFD-4C42-875A-62FF5684FD1D}"/>
              </a:ext>
            </a:extLst>
          </p:cNvPr>
          <p:cNvSpPr>
            <a:spLocks noGrp="1"/>
          </p:cNvSpPr>
          <p:nvPr>
            <p:ph idx="1"/>
          </p:nvPr>
        </p:nvSpPr>
        <p:spPr>
          <a:xfrm>
            <a:off x="538959" y="1216241"/>
            <a:ext cx="9196055" cy="4734973"/>
          </a:xfrm>
        </p:spPr>
        <p:txBody>
          <a:bodyPr/>
          <a:lstStyle/>
          <a:p>
            <a:r>
              <a:rPr lang="es-AR" dirty="0"/>
              <a:t>Se eliminan del DATASET los siguientes registros:</a:t>
            </a:r>
          </a:p>
          <a:p>
            <a:pPr lvl="1"/>
            <a:r>
              <a:rPr lang="es-AR" dirty="0"/>
              <a:t>Duplicados (criterio: “</a:t>
            </a:r>
            <a:r>
              <a:rPr lang="es-AR" dirty="0" err="1"/>
              <a:t>price</a:t>
            </a:r>
            <a:r>
              <a:rPr lang="es-AR" dirty="0"/>
              <a:t>”, ”</a:t>
            </a:r>
            <a:r>
              <a:rPr lang="es-AR" dirty="0" err="1"/>
              <a:t>place_name</a:t>
            </a:r>
            <a:r>
              <a:rPr lang="es-AR" dirty="0"/>
              <a:t>”, ”</a:t>
            </a:r>
            <a:r>
              <a:rPr lang="es-AR" dirty="0" err="1"/>
              <a:t>title</a:t>
            </a:r>
            <a:r>
              <a:rPr lang="es-AR" dirty="0"/>
              <a:t>”, ”surface_total_in_m2”).</a:t>
            </a:r>
          </a:p>
          <a:p>
            <a:pPr lvl="1"/>
            <a:r>
              <a:rPr lang="es-AR" dirty="0"/>
              <a:t>Error en ingreso de superficie.</a:t>
            </a:r>
          </a:p>
          <a:p>
            <a:pPr lvl="2"/>
            <a:r>
              <a:rPr lang="es-AR" dirty="0"/>
              <a:t>Superficie total nula.</a:t>
            </a:r>
          </a:p>
          <a:p>
            <a:pPr lvl="2"/>
            <a:r>
              <a:rPr lang="es-AR" dirty="0"/>
              <a:t>Registros con mayores m2 cubiertos que totales.</a:t>
            </a:r>
          </a:p>
          <a:p>
            <a:pPr lvl="2"/>
            <a:r>
              <a:rPr lang="es-AR" dirty="0"/>
              <a:t>Superficies de 20 Hectáreas.</a:t>
            </a:r>
          </a:p>
          <a:p>
            <a:pPr lvl="2"/>
            <a:r>
              <a:rPr lang="es-AR" dirty="0"/>
              <a:t>Departamentos que violan los límites permitidos (18m2 &lt; m2 &lt; 750m2)</a:t>
            </a:r>
            <a:endParaRPr lang="es-AR" b="1" dirty="0"/>
          </a:p>
          <a:p>
            <a:pPr lvl="1"/>
            <a:r>
              <a:rPr lang="es-AR" dirty="0"/>
              <a:t>Precios de venta con valor 0.</a:t>
            </a:r>
          </a:p>
          <a:p>
            <a:pPr lvl="1"/>
            <a:r>
              <a:rPr lang="es-AR" dirty="0"/>
              <a:t>Se observó “propiedad falsa” en campo descripción.</a:t>
            </a:r>
          </a:p>
          <a:p>
            <a:pPr lvl="1"/>
            <a:r>
              <a:rPr lang="es-AR" dirty="0"/>
              <a:t>Propiedades de pozo, que aun estén en construcción, o que sean para inversión (precio no sirve para poder predecir el target </a:t>
            </a:r>
            <a:r>
              <a:rPr lang="es-AR" dirty="0" err="1"/>
              <a:t>value</a:t>
            </a:r>
            <a:r>
              <a:rPr lang="es-AR" dirty="0"/>
              <a:t> en una siguiente etapa).</a:t>
            </a:r>
          </a:p>
          <a:p>
            <a:pPr lvl="1"/>
            <a:r>
              <a:rPr lang="es-AR" dirty="0"/>
              <a:t>Registros con su ubicación mal ingresada(</a:t>
            </a:r>
            <a:r>
              <a:rPr lang="es-AR" dirty="0" err="1"/>
              <a:t>place_name</a:t>
            </a:r>
            <a:r>
              <a:rPr lang="es-AR" dirty="0"/>
              <a:t>=capital federal).</a:t>
            </a:r>
          </a:p>
          <a:p>
            <a:pPr lvl="1"/>
            <a:r>
              <a:rPr lang="es-AR" dirty="0"/>
              <a:t>Propiedades que tengan un piso superior al 56 (Alvear Tower, edificio mas alto).</a:t>
            </a:r>
          </a:p>
          <a:p>
            <a:pPr lvl="1"/>
            <a:endParaRPr lang="es-AR" dirty="0"/>
          </a:p>
        </p:txBody>
      </p:sp>
      <p:sp>
        <p:nvSpPr>
          <p:cNvPr id="3" name="Slide Number Placeholder 2">
            <a:extLst>
              <a:ext uri="{FF2B5EF4-FFF2-40B4-BE49-F238E27FC236}">
                <a16:creationId xmlns:a16="http://schemas.microsoft.com/office/drawing/2014/main" id="{69CE895E-B393-45A5-AF05-D5AB1AE2AE68}"/>
              </a:ext>
            </a:extLst>
          </p:cNvPr>
          <p:cNvSpPr>
            <a:spLocks noGrp="1"/>
          </p:cNvSpPr>
          <p:nvPr>
            <p:ph type="sldNum" sz="quarter" idx="12"/>
          </p:nvPr>
        </p:nvSpPr>
        <p:spPr/>
        <p:txBody>
          <a:bodyPr/>
          <a:lstStyle/>
          <a:p>
            <a:fld id="{9EC71654-96A5-4280-94F3-931C61A9F92C}" type="slidenum">
              <a:rPr lang="en-US" noProof="0" smtClean="0"/>
              <a:pPr/>
              <a:t>6</a:t>
            </a:fld>
            <a:endParaRPr lang="en-US" noProof="0" dirty="0"/>
          </a:p>
        </p:txBody>
      </p:sp>
      <p:sp>
        <p:nvSpPr>
          <p:cNvPr id="5" name="Title 4">
            <a:extLst>
              <a:ext uri="{FF2B5EF4-FFF2-40B4-BE49-F238E27FC236}">
                <a16:creationId xmlns:a16="http://schemas.microsoft.com/office/drawing/2014/main" id="{040BE0F5-BB92-4793-B55A-6D765D56671B}"/>
              </a:ext>
            </a:extLst>
          </p:cNvPr>
          <p:cNvSpPr>
            <a:spLocks noGrp="1"/>
          </p:cNvSpPr>
          <p:nvPr>
            <p:ph type="title"/>
          </p:nvPr>
        </p:nvSpPr>
        <p:spPr>
          <a:xfrm>
            <a:off x="538959" y="197754"/>
            <a:ext cx="4937211" cy="1018487"/>
          </a:xfrm>
        </p:spPr>
        <p:txBody>
          <a:bodyPr/>
          <a:lstStyle/>
          <a:p>
            <a:r>
              <a:rPr lang="es-AR" dirty="0"/>
              <a:t>LIMPIEZA INICIAL</a:t>
            </a:r>
            <a:endParaRPr lang="en-US" dirty="0"/>
          </a:p>
        </p:txBody>
      </p:sp>
    </p:spTree>
    <p:extLst>
      <p:ext uri="{BB962C8B-B14F-4D97-AF65-F5344CB8AC3E}">
        <p14:creationId xmlns:p14="http://schemas.microsoft.com/office/powerpoint/2010/main" val="1563414806"/>
      </p:ext>
    </p:extLst>
  </p:cSld>
  <p:clrMapOvr>
    <a:masterClrMapping/>
  </p:clrMapOvr>
  <p:transition spd="med">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7</a:t>
            </a:fld>
            <a:endParaRPr lang="en-US"/>
          </a:p>
        </p:txBody>
      </p:sp>
      <p:pic>
        <p:nvPicPr>
          <p:cNvPr id="11" name="Picture 10" descr="Chart, scatter chart&#10;&#10;Description automatically generated">
            <a:extLst>
              <a:ext uri="{FF2B5EF4-FFF2-40B4-BE49-F238E27FC236}">
                <a16:creationId xmlns:a16="http://schemas.microsoft.com/office/drawing/2014/main" id="{5FF667E4-1434-4A44-BE74-B5672410D167}"/>
              </a:ext>
            </a:extLst>
          </p:cNvPr>
          <p:cNvPicPr>
            <a:picLocks noChangeAspect="1"/>
          </p:cNvPicPr>
          <p:nvPr/>
        </p:nvPicPr>
        <p:blipFill>
          <a:blip r:embed="rId3"/>
          <a:stretch>
            <a:fillRect/>
          </a:stretch>
        </p:blipFill>
        <p:spPr>
          <a:xfrm>
            <a:off x="525462" y="580370"/>
            <a:ext cx="9961431" cy="4493076"/>
          </a:xfrm>
          <a:prstGeom prst="rect">
            <a:avLst/>
          </a:prstGeom>
          <a:noFill/>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15938" y="246621"/>
            <a:ext cx="11150600" cy="920336"/>
          </a:xfrm>
        </p:spPr>
        <p:txBody>
          <a:bodyPr anchor="b">
            <a:normAutofit/>
          </a:bodyPr>
          <a:lstStyle/>
          <a:p>
            <a:r>
              <a:rPr lang="en-US" dirty="0"/>
              <a:t>ANÁLISIS DE DATASET</a:t>
            </a:r>
            <a:br>
              <a:rPr lang="en-US" dirty="0"/>
            </a:br>
            <a:endParaRPr lang="en-US" dirty="0"/>
          </a:p>
        </p:txBody>
      </p:sp>
      <p:sp>
        <p:nvSpPr>
          <p:cNvPr id="23" name="Content Placeholder 7">
            <a:extLst>
              <a:ext uri="{FF2B5EF4-FFF2-40B4-BE49-F238E27FC236}">
                <a16:creationId xmlns:a16="http://schemas.microsoft.com/office/drawing/2014/main" id="{49A01350-B704-40D7-8CA0-D9CCC5847FAA}"/>
              </a:ext>
            </a:extLst>
          </p:cNvPr>
          <p:cNvSpPr txBox="1">
            <a:spLocks/>
          </p:cNvSpPr>
          <p:nvPr/>
        </p:nvSpPr>
        <p:spPr>
          <a:xfrm>
            <a:off x="406400" y="706790"/>
            <a:ext cx="10957296" cy="460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s-AR" sz="1800" dirty="0"/>
              <a:t>Si graficamos la superficie total en m2 en función del precio en </a:t>
            </a:r>
            <a:r>
              <a:rPr lang="es-AR" sz="1800" dirty="0" err="1"/>
              <a:t>usd</a:t>
            </a:r>
            <a:r>
              <a:rPr lang="es-AR" sz="1800" dirty="0"/>
              <a:t> por m2.</a:t>
            </a:r>
          </a:p>
          <a:p>
            <a:pPr marL="0" indent="0">
              <a:buFont typeface="Arial" panose="020B0604020202020204" pitchFamily="34" charset="0"/>
              <a:buNone/>
            </a:pPr>
            <a:endParaRPr lang="en-US" sz="1800" dirty="0"/>
          </a:p>
        </p:txBody>
      </p:sp>
      <p:sp>
        <p:nvSpPr>
          <p:cNvPr id="3" name="TextBox 2">
            <a:extLst>
              <a:ext uri="{FF2B5EF4-FFF2-40B4-BE49-F238E27FC236}">
                <a16:creationId xmlns:a16="http://schemas.microsoft.com/office/drawing/2014/main" id="{20B87D0E-F033-4A48-B794-7E5F42840BB0}"/>
              </a:ext>
            </a:extLst>
          </p:cNvPr>
          <p:cNvSpPr txBox="1"/>
          <p:nvPr/>
        </p:nvSpPr>
        <p:spPr>
          <a:xfrm>
            <a:off x="406400" y="4933450"/>
            <a:ext cx="9994531" cy="1477328"/>
          </a:xfrm>
          <a:prstGeom prst="rect">
            <a:avLst/>
          </a:prstGeom>
          <a:noFill/>
        </p:spPr>
        <p:txBody>
          <a:bodyPr wrap="none" rtlCol="0">
            <a:spAutoFit/>
          </a:bodyPr>
          <a:lstStyle/>
          <a:p>
            <a:pPr marL="800100" lvl="1" indent="-342900">
              <a:buFont typeface="Arial" panose="020B0604020202020204" pitchFamily="34" charset="0"/>
              <a:buChar char="•"/>
            </a:pPr>
            <a:r>
              <a:rPr lang="es-ES" dirty="0"/>
              <a:t>Las casas son las propiedades que tienen el precio mas bajo en relación a sus metros cuadrados.</a:t>
            </a:r>
          </a:p>
          <a:p>
            <a:pPr marL="800100" lvl="1" indent="-342900">
              <a:buFont typeface="Arial" panose="020B0604020202020204" pitchFamily="34" charset="0"/>
              <a:buChar char="•"/>
            </a:pPr>
            <a:r>
              <a:rPr lang="es-ES" dirty="0"/>
              <a:t>Los departamentos son las propiedades que mayor valor por metro cuadrado tienen.</a:t>
            </a:r>
          </a:p>
          <a:p>
            <a:pPr marL="800100" lvl="1" indent="-342900">
              <a:buFont typeface="Arial" panose="020B0604020202020204" pitchFamily="34" charset="0"/>
              <a:buChar char="•"/>
            </a:pPr>
            <a:r>
              <a:rPr lang="es-ES" dirty="0"/>
              <a:t>La mayoría de los inmuebles publicados son departamentos, seguidos por las casas </a:t>
            </a:r>
            <a:br>
              <a:rPr lang="es-ES" dirty="0"/>
            </a:br>
            <a:r>
              <a:rPr lang="es-ES" dirty="0"/>
              <a:t>(Tamaño de los </a:t>
            </a:r>
            <a:r>
              <a:rPr lang="es-ES" dirty="0" err="1"/>
              <a:t>dots</a:t>
            </a:r>
            <a:r>
              <a:rPr lang="es-ES" dirty="0"/>
              <a:t>).</a:t>
            </a:r>
          </a:p>
          <a:p>
            <a:endParaRPr lang="en-AR" dirty="0"/>
          </a:p>
        </p:txBody>
      </p:sp>
    </p:spTree>
    <p:extLst>
      <p:ext uri="{BB962C8B-B14F-4D97-AF65-F5344CB8AC3E}">
        <p14:creationId xmlns:p14="http://schemas.microsoft.com/office/powerpoint/2010/main" val="4218720931"/>
      </p:ext>
    </p:extLst>
  </p:cSld>
  <p:clrMapOvr>
    <a:masterClrMapping/>
  </p:clrMapOvr>
  <p:transition spd="med">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02296EE4-3C7C-437D-B385-C24B274C20AB}"/>
              </a:ext>
            </a:extLst>
          </p:cNvPr>
          <p:cNvPicPr>
            <a:picLocks noChangeAspect="1"/>
          </p:cNvPicPr>
          <p:nvPr/>
        </p:nvPicPr>
        <p:blipFill>
          <a:blip r:embed="rId3"/>
          <a:stretch>
            <a:fillRect/>
          </a:stretch>
        </p:blipFill>
        <p:spPr>
          <a:xfrm>
            <a:off x="1044314" y="1872908"/>
            <a:ext cx="10077084" cy="3853291"/>
          </a:xfrm>
          <a:prstGeom prst="rect">
            <a:avLst/>
          </a:prstGeo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8</a:t>
            </a:fld>
            <a:endParaRPr lang="en-US"/>
          </a:p>
        </p:txBody>
      </p:sp>
      <p:sp>
        <p:nvSpPr>
          <p:cNvPr id="8" name="Content Placeholder 7">
            <a:extLst>
              <a:ext uri="{FF2B5EF4-FFF2-40B4-BE49-F238E27FC236}">
                <a16:creationId xmlns:a16="http://schemas.microsoft.com/office/drawing/2014/main" id="{83764728-A8C8-4187-9176-1FBA2C253695}"/>
              </a:ext>
            </a:extLst>
          </p:cNvPr>
          <p:cNvSpPr>
            <a:spLocks noGrp="1"/>
          </p:cNvSpPr>
          <p:nvPr>
            <p:ph sz="half" idx="2"/>
          </p:nvPr>
        </p:nvSpPr>
        <p:spPr>
          <a:xfrm>
            <a:off x="406400" y="766775"/>
            <a:ext cx="10957296" cy="1582179"/>
          </a:xfrm>
        </p:spPr>
        <p:txBody>
          <a:bodyPr>
            <a:normAutofit/>
          </a:bodyPr>
          <a:lstStyle/>
          <a:p>
            <a:pPr>
              <a:buFontTx/>
              <a:buChar char="-"/>
            </a:pPr>
            <a:r>
              <a:rPr lang="es-AR" sz="1800" dirty="0"/>
              <a:t>De un total de 86.039 registros, observamos la distribución de las propiedades:</a:t>
            </a:r>
          </a:p>
          <a:p>
            <a:pPr marL="0" indent="0">
              <a:buNone/>
            </a:pPr>
            <a:r>
              <a:rPr lang="es-AR" sz="1800" dirty="0"/>
              <a:t>	- El 58% se concentra en CABA y alrededores (Bs. As. Zona Norte, Bs. As. Zona Sur)</a:t>
            </a:r>
          </a:p>
          <a:p>
            <a:pPr marL="0" indent="0">
              <a:buNone/>
            </a:pPr>
            <a:r>
              <a:rPr lang="es-AR" sz="1800" dirty="0"/>
              <a:t>	- Casi un 25% del total de propiedades del </a:t>
            </a:r>
            <a:r>
              <a:rPr lang="es-AR" sz="1800" dirty="0" err="1"/>
              <a:t>Dataset</a:t>
            </a:r>
            <a:r>
              <a:rPr lang="es-AR" sz="1800" dirty="0"/>
              <a:t> se encuentra concentrada solo en la Ciudad de Buenos 	  Aires.</a:t>
            </a:r>
            <a:endParaRPr lang="es-ES" sz="1400" b="0" i="0" dirty="0">
              <a:effectLst/>
            </a:endParaRPr>
          </a:p>
          <a:p>
            <a:pPr marL="0" indent="0">
              <a:buNone/>
            </a:pPr>
            <a:endParaRPr lang="en-US" sz="1800" dirty="0"/>
          </a:p>
        </p:txBody>
      </p:sp>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07556" y="306607"/>
            <a:ext cx="11150600" cy="920336"/>
          </a:xfrm>
        </p:spPr>
        <p:txBody>
          <a:bodyPr anchor="b">
            <a:normAutofit/>
          </a:bodyPr>
          <a:lstStyle/>
          <a:p>
            <a:r>
              <a:rPr lang="en-US" dirty="0"/>
              <a:t>ANÁLISIS DE DATASET</a:t>
            </a:r>
            <a:br>
              <a:rPr lang="en-US" dirty="0"/>
            </a:br>
            <a:endParaRPr lang="en-US" dirty="0"/>
          </a:p>
        </p:txBody>
      </p:sp>
    </p:spTree>
    <p:extLst>
      <p:ext uri="{BB962C8B-B14F-4D97-AF65-F5344CB8AC3E}">
        <p14:creationId xmlns:p14="http://schemas.microsoft.com/office/powerpoint/2010/main" val="3086421691"/>
      </p:ext>
    </p:extLst>
  </p:cSld>
  <p:clrMapOvr>
    <a:masterClrMapping/>
  </p:clrMapOvr>
  <p:transition spd="med">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9</a:t>
            </a:fld>
            <a:endParaRPr lang="en-US"/>
          </a:p>
        </p:txBody>
      </p:sp>
      <p:sp>
        <p:nvSpPr>
          <p:cNvPr id="8" name="Content Placeholder 7">
            <a:extLst>
              <a:ext uri="{FF2B5EF4-FFF2-40B4-BE49-F238E27FC236}">
                <a16:creationId xmlns:a16="http://schemas.microsoft.com/office/drawing/2014/main" id="{83764728-A8C8-4187-9176-1FBA2C253695}"/>
              </a:ext>
            </a:extLst>
          </p:cNvPr>
          <p:cNvSpPr>
            <a:spLocks noGrp="1"/>
          </p:cNvSpPr>
          <p:nvPr>
            <p:ph sz="half" idx="2"/>
          </p:nvPr>
        </p:nvSpPr>
        <p:spPr>
          <a:xfrm>
            <a:off x="406400" y="874520"/>
            <a:ext cx="10957296" cy="1582179"/>
          </a:xfrm>
        </p:spPr>
        <p:txBody>
          <a:bodyPr>
            <a:normAutofit/>
          </a:bodyPr>
          <a:lstStyle/>
          <a:p>
            <a:pPr>
              <a:buFontTx/>
              <a:buChar char="-"/>
            </a:pPr>
            <a:r>
              <a:rPr lang="es-AR" sz="1800" dirty="0"/>
              <a:t>Los precios en dólares por m2 ordenados por región se corresponden con el siguiente gráfico:</a:t>
            </a:r>
            <a:endParaRPr lang="es-ES" sz="1400" b="0" i="0" dirty="0">
              <a:effectLst/>
            </a:endParaRPr>
          </a:p>
          <a:p>
            <a:pPr marL="0" indent="0">
              <a:buNone/>
            </a:pPr>
            <a:endParaRPr lang="en-US" sz="1800" dirty="0"/>
          </a:p>
        </p:txBody>
      </p:sp>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07556" y="306607"/>
            <a:ext cx="11150600" cy="920336"/>
          </a:xfrm>
        </p:spPr>
        <p:txBody>
          <a:bodyPr anchor="b">
            <a:normAutofit/>
          </a:bodyPr>
          <a:lstStyle/>
          <a:p>
            <a:r>
              <a:rPr lang="en-US" dirty="0"/>
              <a:t>ANÁLISIS DE DATASET</a:t>
            </a:r>
            <a:br>
              <a:rPr lang="en-US" dirty="0"/>
            </a:br>
            <a:endParaRPr lang="en-US" dirty="0"/>
          </a:p>
        </p:txBody>
      </p:sp>
      <p:pic>
        <p:nvPicPr>
          <p:cNvPr id="6" name="Picture 5" descr="Chart, bar chart, histogram&#10;&#10;Description automatically generated">
            <a:extLst>
              <a:ext uri="{FF2B5EF4-FFF2-40B4-BE49-F238E27FC236}">
                <a16:creationId xmlns:a16="http://schemas.microsoft.com/office/drawing/2014/main" id="{614A5635-7CD0-4D23-8A6C-84AD6A47F02E}"/>
              </a:ext>
            </a:extLst>
          </p:cNvPr>
          <p:cNvPicPr>
            <a:picLocks noChangeAspect="1"/>
          </p:cNvPicPr>
          <p:nvPr/>
        </p:nvPicPr>
        <p:blipFill>
          <a:blip r:embed="rId3"/>
          <a:stretch>
            <a:fillRect/>
          </a:stretch>
        </p:blipFill>
        <p:spPr>
          <a:xfrm>
            <a:off x="1160206" y="1596549"/>
            <a:ext cx="9272809" cy="4386931"/>
          </a:xfrm>
          <a:prstGeom prst="rect">
            <a:avLst/>
          </a:prstGeom>
        </p:spPr>
      </p:pic>
    </p:spTree>
    <p:extLst>
      <p:ext uri="{BB962C8B-B14F-4D97-AF65-F5344CB8AC3E}">
        <p14:creationId xmlns:p14="http://schemas.microsoft.com/office/powerpoint/2010/main" val="1759914737"/>
      </p:ext>
    </p:extLst>
  </p:cSld>
  <p:clrMapOvr>
    <a:masterClrMapping/>
  </p:clrMapOvr>
  <p:transition spd="med">
    <p:push dir="u"/>
  </p:transition>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A9B47F-3DD8-4645-81DC-B88780643C07}">
  <ds:schemaRefs>
    <ds:schemaRef ds:uri="http://www.w3.org/XML/1998/namespace"/>
    <ds:schemaRef ds:uri="http://purl.org/dc/dcmitype/"/>
    <ds:schemaRef ds:uri="http://schemas.microsoft.com/office/2006/documentManagement/types"/>
    <ds:schemaRef ds:uri="71af3243-3dd4-4a8d-8c0d-dd76da1f02a5"/>
    <ds:schemaRef ds:uri="http://purl.org/dc/elements/1.1/"/>
    <ds:schemaRef ds:uri="http://purl.org/dc/terms/"/>
    <ds:schemaRef ds:uri="http://schemas.openxmlformats.org/package/2006/metadata/core-properties"/>
    <ds:schemaRef ds:uri="http://schemas.microsoft.com/office/infopath/2007/PartnerControl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533</TotalTime>
  <Words>2087</Words>
  <Application>Microsoft Macintosh PowerPoint</Application>
  <PresentationFormat>Widescreen</PresentationFormat>
  <Paragraphs>265</Paragraphs>
  <Slides>32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-apple-system</vt:lpstr>
      <vt:lpstr>Arial</vt:lpstr>
      <vt:lpstr>Calibri</vt:lpstr>
      <vt:lpstr>Corbel</vt:lpstr>
      <vt:lpstr>Office Theme</vt:lpstr>
      <vt:lpstr>DESAFÍO  1  Análisis exploratorio de un dataset de precios de propiedades</vt:lpstr>
      <vt:lpstr>contenido</vt:lpstr>
      <vt:lpstr>INTRODUCCIÓN </vt:lpstr>
      <vt:lpstr>Analisis de columnas</vt:lpstr>
      <vt:lpstr>PowerPoint Presentation</vt:lpstr>
      <vt:lpstr>LIMPIEZA INICIAL</vt:lpstr>
      <vt:lpstr>ANÁLISIS DE DATASET </vt:lpstr>
      <vt:lpstr>ANÁLISIS DE DATASET </vt:lpstr>
      <vt:lpstr>ANÁLISIS DE DATASET </vt:lpstr>
      <vt:lpstr>Primera IMPUTACIÓN DE VALORES (place name,SURFACE_COVERED_IN_M2,SUPERFICIE TOTAL EN M2)</vt:lpstr>
      <vt:lpstr>Primera IMPUTACIÓN DE VALORES (PRECIO USD POR M2)</vt:lpstr>
      <vt:lpstr>IMPUTACIÓN DE VALORES (PRICE)</vt:lpstr>
      <vt:lpstr>IMPUTACIÓN DE VALORES (TIPO DE PROPIEDAD)</vt:lpstr>
      <vt:lpstr>IMPUTACIÓN DE VALORES</vt:lpstr>
      <vt:lpstr>Aclaracion:</vt:lpstr>
      <vt:lpstr>OUTLIERS</vt:lpstr>
      <vt:lpstr>OUTLIERS (SUPERFICIE TOTAL EN M2)</vt:lpstr>
      <vt:lpstr>OUTLIERS (SUPERFICIE TOTAL EN M2)</vt:lpstr>
      <vt:lpstr>OUTLIERS (PRICE USD)</vt:lpstr>
      <vt:lpstr>Nuevas variables categóricas (ZONAS COMUNALES) </vt:lpstr>
      <vt:lpstr>ANALISIS DE CORRELACION (APARTAMENTOS CABA) </vt:lpstr>
      <vt:lpstr>PowerPoint Presentation</vt:lpstr>
      <vt:lpstr>ANALISIS DE CORRELACION (PHs CABA) </vt:lpstr>
      <vt:lpstr>ANALISIS DE CORRELACION (Stores CABA) </vt:lpstr>
      <vt:lpstr>PowerPoint Presentation</vt:lpstr>
      <vt:lpstr>“SEGUNDA” IMPUTACION</vt:lpstr>
      <vt:lpstr>PowerPoint Presentation</vt:lpstr>
      <vt:lpstr>PowerPoint Presentation</vt:lpstr>
      <vt:lpstr>PowerPoint Presentation</vt:lpstr>
      <vt:lpstr>“SEGUNDA” IMPUTACION</vt:lpstr>
      <vt:lpstr>CONCLUSIONES FINALES:</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DESAFÍO  1  Análisis exploratorio de un dataset de precios de propiedades</dc:title>
  <dc:creator>Agustín Diez</dc:creator>
  <cp:lastModifiedBy>Microsoft Office User</cp:lastModifiedBy>
  <cp:revision>14</cp:revision>
  <dcterms:created xsi:type="dcterms:W3CDTF">2021-09-28T02:48:40Z</dcterms:created>
  <dcterms:modified xsi:type="dcterms:W3CDTF">2021-09-28T23:59:29Z</dcterms:modified>
</cp:coreProperties>
</file>